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7" r:id="rId12"/>
    <p:sldId id="273" r:id="rId13"/>
    <p:sldId id="276" r:id="rId14"/>
    <p:sldId id="275" r:id="rId15"/>
    <p:sldId id="306" r:id="rId16"/>
    <p:sldId id="274" r:id="rId17"/>
    <p:sldId id="291" r:id="rId18"/>
    <p:sldId id="265" r:id="rId19"/>
    <p:sldId id="268" r:id="rId20"/>
    <p:sldId id="267" r:id="rId21"/>
    <p:sldId id="269" r:id="rId22"/>
    <p:sldId id="270" r:id="rId23"/>
    <p:sldId id="271" r:id="rId24"/>
    <p:sldId id="278" r:id="rId25"/>
    <p:sldId id="284" r:id="rId26"/>
    <p:sldId id="272" r:id="rId27"/>
    <p:sldId id="279" r:id="rId28"/>
    <p:sldId id="281" r:id="rId29"/>
    <p:sldId id="280" r:id="rId30"/>
    <p:sldId id="282" r:id="rId31"/>
    <p:sldId id="283" r:id="rId32"/>
    <p:sldId id="285" r:id="rId33"/>
    <p:sldId id="286" r:id="rId34"/>
    <p:sldId id="287" r:id="rId35"/>
    <p:sldId id="288" r:id="rId36"/>
    <p:sldId id="289" r:id="rId37"/>
    <p:sldId id="290" r:id="rId38"/>
    <p:sldId id="292" r:id="rId39"/>
    <p:sldId id="293" r:id="rId40"/>
    <p:sldId id="294" r:id="rId41"/>
    <p:sldId id="296" r:id="rId42"/>
    <p:sldId id="295" r:id="rId43"/>
    <p:sldId id="297" r:id="rId44"/>
    <p:sldId id="300" r:id="rId45"/>
    <p:sldId id="298" r:id="rId46"/>
    <p:sldId id="299" r:id="rId47"/>
    <p:sldId id="301" r:id="rId48"/>
    <p:sldId id="302" r:id="rId49"/>
    <p:sldId id="303" r:id="rId50"/>
    <p:sldId id="304" r:id="rId51"/>
    <p:sldId id="305" r:id="rId52"/>
    <p:sldId id="312" r:id="rId53"/>
    <p:sldId id="307" r:id="rId54"/>
    <p:sldId id="308" r:id="rId55"/>
    <p:sldId id="309" r:id="rId56"/>
    <p:sldId id="310" r:id="rId57"/>
    <p:sldId id="311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4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3EE67-570E-4B92-A584-C23E86B64124}" type="datetimeFigureOut">
              <a:rPr lang="en-SG" smtClean="0"/>
              <a:t>22/10/2018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BE12F-6ED9-4B7C-BFF6-304F89A796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8550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22-Oct-18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22-Oct-18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IEEEarduinoW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FD72-3F13-4FCF-B350-D8A904A4C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1761555"/>
            <a:ext cx="8791575" cy="919501"/>
          </a:xfrm>
        </p:spPr>
        <p:txBody>
          <a:bodyPr/>
          <a:lstStyle/>
          <a:p>
            <a:pPr algn="ctr"/>
            <a:r>
              <a:rPr lang="en-SG" dirty="0"/>
              <a:t>SUTD IEEE Arduino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53093-DCB1-407F-9186-7D44A2295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844" l="5570" r="95190">
                        <a14:foregroundMark x1="18481" y1="27344" x2="20000" y2="45313"/>
                        <a14:foregroundMark x1="16709" y1="11719" x2="16709" y2="11719"/>
                        <a14:foregroundMark x1="5570" y1="49219" x2="5570" y2="52344"/>
                        <a14:foregroundMark x1="12658" y1="46875" x2="12911" y2="50000"/>
                        <a14:foregroundMark x1="17215" y1="39844" x2="17215" y2="50000"/>
                        <a14:foregroundMark x1="16456" y1="60938" x2="17975" y2="67969"/>
                        <a14:foregroundMark x1="22785" y1="85156" x2="22785" y2="85156"/>
                        <a14:foregroundMark x1="37215" y1="50781" x2="37215" y2="66406"/>
                        <a14:foregroundMark x1="46582" y1="49219" x2="46835" y2="61719"/>
                        <a14:foregroundMark x1="84557" y1="35938" x2="83544" y2="57813"/>
                        <a14:foregroundMark x1="95190" y1="28125" x2="95190" y2="28125"/>
                        <a14:foregroundMark x1="70633" y1="25000" x2="70633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7135" y="3352060"/>
            <a:ext cx="3762375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B3D147-7440-4533-B812-C48663740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26" b="92513" l="5948" r="94796">
                        <a14:foregroundMark x1="21190" y1="64706" x2="27138" y2="63636"/>
                        <a14:foregroundMark x1="44610" y1="49198" x2="54275" y2="28877"/>
                        <a14:foregroundMark x1="72169" y1="14664" x2="72787" y2="14356"/>
                        <a14:foregroundMark x1="60870" y1="20303" x2="63323" y2="19079"/>
                        <a14:foregroundMark x1="85834" y1="22422" x2="92565" y2="28877"/>
                        <a14:foregroundMark x1="92565" y1="28877" x2="89967" y2="38843"/>
                        <a14:foregroundMark x1="68906" y1="56848" x2="66171" y2="57219"/>
                        <a14:foregroundMark x1="66171" y1="57219" x2="54647" y2="48128"/>
                        <a14:foregroundMark x1="16825" y1="16603" x2="16357" y2="16578"/>
                        <a14:foregroundMark x1="36059" y1="17647" x2="34863" y2="17582"/>
                        <a14:foregroundMark x1="16357" y1="16578" x2="16300" y2="17337"/>
                        <a14:foregroundMark x1="15189" y1="16252" x2="15242" y2="16043"/>
                        <a14:foregroundMark x1="33992" y1="15586" x2="37175" y2="15508"/>
                        <a14:foregroundMark x1="15242" y1="16043" x2="16566" y2="16011"/>
                        <a14:foregroundMark x1="37175" y1="15508" x2="51673" y2="31551"/>
                        <a14:foregroundMark x1="41264" y1="55080" x2="21933" y2="59358"/>
                        <a14:foregroundMark x1="6778" y1="39685" x2="6691" y2="39572"/>
                        <a14:foregroundMark x1="21933" y1="59358" x2="19904" y2="56724"/>
                        <a14:foregroundMark x1="6691" y1="39572" x2="6557" y2="38705"/>
                        <a14:foregroundMark x1="71137" y1="34820" x2="75465" y2="39037"/>
                        <a14:foregroundMark x1="11896" y1="77005" x2="12051" y2="77228"/>
                        <a14:foregroundMark x1="21933" y1="85561" x2="24535" y2="85561"/>
                        <a14:foregroundMark x1="25651" y1="88770" x2="26766" y2="89305"/>
                        <a14:foregroundMark x1="33829" y1="80214" x2="33829" y2="80749"/>
                        <a14:foregroundMark x1="33086" y1="93048" x2="34201" y2="93048"/>
                        <a14:foregroundMark x1="47584" y1="87166" x2="47584" y2="87166"/>
                        <a14:foregroundMark x1="63197" y1="77005" x2="63197" y2="77005"/>
                        <a14:foregroundMark x1="74721" y1="79679" x2="74721" y2="79679"/>
                        <a14:foregroundMark x1="90335" y1="76471" x2="90335" y2="75936"/>
                        <a14:foregroundMark x1="94052" y1="77540" x2="94796" y2="79144"/>
                        <a14:foregroundMark x1="22581" y1="36078" x2="22827" y2="36172"/>
                        <a14:backgroundMark x1="16729" y1="34225" x2="15985" y2="33690"/>
                        <a14:backgroundMark x1="15613" y1="32620" x2="19331" y2="39572"/>
                        <a14:backgroundMark x1="18587" y1="52406" x2="15985" y2="49198"/>
                        <a14:backgroundMark x1="16357" y1="26203" x2="14870" y2="28877"/>
                        <a14:backgroundMark x1="20446" y1="21390" x2="12639" y2="35294"/>
                        <a14:backgroundMark x1="22677" y1="17112" x2="30855" y2="19251"/>
                        <a14:backgroundMark x1="13755" y1="47059" x2="18587" y2="51337"/>
                        <a14:backgroundMark x1="69888" y1="54545" x2="76208" y2="54011"/>
                        <a14:backgroundMark x1="65799" y1="27273" x2="61338" y2="31551"/>
                        <a14:backgroundMark x1="67286" y1="18717" x2="69888" y2="17647"/>
                        <a14:backgroundMark x1="79926" y1="18717" x2="83271" y2="20321"/>
                        <a14:backgroundMark x1="73234" y1="54545" x2="76952" y2="56684"/>
                        <a14:backgroundMark x1="78067" y1="55615" x2="80297" y2="55615"/>
                        <a14:backgroundMark x1="65428" y1="18717" x2="68773" y2="16578"/>
                        <a14:backgroundMark x1="72119" y1="15508" x2="85502" y2="22995"/>
                        <a14:backgroundMark x1="89219" y1="37968" x2="75465" y2="56684"/>
                        <a14:backgroundMark x1="75465" y1="56684" x2="75836" y2="56150"/>
                        <a14:backgroundMark x1="75836" y1="40107" x2="75836" y2="40107"/>
                        <a14:backgroundMark x1="75836" y1="39572" x2="75836" y2="39572"/>
                        <a14:backgroundMark x1="73234" y1="16578" x2="64312" y2="20856"/>
                        <a14:backgroundMark x1="36059" y1="20321" x2="18216" y2="19786"/>
                        <a14:backgroundMark x1="13011" y1="30481" x2="17472" y2="50267"/>
                        <a14:backgroundMark x1="27881" y1="39572" x2="26394" y2="40107"/>
                        <a14:backgroundMark x1="29740" y1="40107" x2="24907" y2="40642"/>
                        <a14:backgroundMark x1="14498" y1="75936" x2="16357" y2="828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1176" y="3071072"/>
            <a:ext cx="25622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8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6AC75-CB81-4795-A81B-09653E1C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Electronics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A3E1E-84FF-4898-A79E-E2B51805F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637" y="1642369"/>
            <a:ext cx="5735357" cy="55561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DB9955C-12AA-4853-A172-E1840560A61C}"/>
              </a:ext>
            </a:extLst>
          </p:cNvPr>
          <p:cNvSpPr/>
          <p:nvPr/>
        </p:nvSpPr>
        <p:spPr>
          <a:xfrm>
            <a:off x="5362452" y="2650421"/>
            <a:ext cx="558954" cy="470518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5107A2-3628-461C-A56A-A7F2A92E0BF4}"/>
              </a:ext>
            </a:extLst>
          </p:cNvPr>
          <p:cNvCxnSpPr>
            <a:cxnSpLocks/>
          </p:cNvCxnSpPr>
          <p:nvPr/>
        </p:nvCxnSpPr>
        <p:spPr>
          <a:xfrm flipV="1">
            <a:off x="5921406" y="2772385"/>
            <a:ext cx="2993733" cy="91537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AC272E-1A87-4705-8B37-98B3FB92FAAC}"/>
              </a:ext>
            </a:extLst>
          </p:cNvPr>
          <p:cNvSpPr txBox="1"/>
          <p:nvPr/>
        </p:nvSpPr>
        <p:spPr>
          <a:xfrm>
            <a:off x="9039087" y="2423300"/>
            <a:ext cx="1930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“~” Sign refer to PWM</a:t>
            </a: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0 to 255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3904A6-2F5B-4898-B333-BE912EB52639}"/>
              </a:ext>
            </a:extLst>
          </p:cNvPr>
          <p:cNvSpPr txBox="1"/>
          <p:nvPr/>
        </p:nvSpPr>
        <p:spPr>
          <a:xfrm>
            <a:off x="7466120" y="1642369"/>
            <a:ext cx="1740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HIGH or LOW</a:t>
            </a:r>
          </a:p>
          <a:p>
            <a:r>
              <a:rPr lang="en-SG" dirty="0"/>
              <a:t>1 or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A5952-8D5C-4BE2-B30A-B93EB52F8ABB}"/>
              </a:ext>
            </a:extLst>
          </p:cNvPr>
          <p:cNvSpPr txBox="1"/>
          <p:nvPr/>
        </p:nvSpPr>
        <p:spPr>
          <a:xfrm>
            <a:off x="8708994" y="5816354"/>
            <a:ext cx="105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0 to 255</a:t>
            </a:r>
          </a:p>
        </p:txBody>
      </p:sp>
    </p:spTree>
    <p:extLst>
      <p:ext uri="{BB962C8B-B14F-4D97-AF65-F5344CB8AC3E}">
        <p14:creationId xmlns:p14="http://schemas.microsoft.com/office/powerpoint/2010/main" val="1831264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31298-37DE-436B-9561-D8C99D84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Component: 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A88A2-4019-45C2-8DDC-865711813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605" y="2918701"/>
            <a:ext cx="4387613" cy="203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5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9D5E-0D83-4D35-A1FF-6EA1158D6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Try it out!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E0A22-2004-4A81-8ECB-CD3B51CC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50" y="1786657"/>
            <a:ext cx="8822323" cy="43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86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41351-14FA-490E-8EF8-F8289D4F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Quick physics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E95C94-5575-4228-8B80-E3E54CB3FE0E}"/>
              </a:ext>
            </a:extLst>
          </p:cNvPr>
          <p:cNvSpPr/>
          <p:nvPr/>
        </p:nvSpPr>
        <p:spPr>
          <a:xfrm>
            <a:off x="772356" y="2852836"/>
            <a:ext cx="1580227" cy="1225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CDD6E5-7F83-4D93-98C3-934F38FB21E2}"/>
              </a:ext>
            </a:extLst>
          </p:cNvPr>
          <p:cNvSpPr/>
          <p:nvPr/>
        </p:nvSpPr>
        <p:spPr>
          <a:xfrm>
            <a:off x="5157925" y="2910637"/>
            <a:ext cx="1580227" cy="1225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BB3B94-6878-4555-89DF-2A9FFC6CBCD2}"/>
              </a:ext>
            </a:extLst>
          </p:cNvPr>
          <p:cNvSpPr/>
          <p:nvPr/>
        </p:nvSpPr>
        <p:spPr>
          <a:xfrm>
            <a:off x="9650028" y="2888587"/>
            <a:ext cx="1580227" cy="1225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D345B6-6CDE-4DC6-8F14-4354E08CF112}"/>
              </a:ext>
            </a:extLst>
          </p:cNvPr>
          <p:cNvCxnSpPr>
            <a:cxnSpLocks/>
          </p:cNvCxnSpPr>
          <p:nvPr/>
        </p:nvCxnSpPr>
        <p:spPr>
          <a:xfrm flipV="1">
            <a:off x="7510509" y="3475800"/>
            <a:ext cx="1589103" cy="10405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BA671D-83D7-4AF2-87A9-5FC1C99E0EE2}"/>
              </a:ext>
            </a:extLst>
          </p:cNvPr>
          <p:cNvCxnSpPr>
            <a:cxnSpLocks/>
          </p:cNvCxnSpPr>
          <p:nvPr/>
        </p:nvCxnSpPr>
        <p:spPr>
          <a:xfrm>
            <a:off x="2760953" y="3465395"/>
            <a:ext cx="1784414" cy="2081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1537D3-F901-4C58-B676-397414C7CE21}"/>
              </a:ext>
            </a:extLst>
          </p:cNvPr>
          <p:cNvSpPr txBox="1"/>
          <p:nvPr/>
        </p:nvSpPr>
        <p:spPr>
          <a:xfrm>
            <a:off x="856694" y="3231662"/>
            <a:ext cx="141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Power source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E01CA7-8CF1-4D5F-954C-3917E675DBBC}"/>
              </a:ext>
            </a:extLst>
          </p:cNvPr>
          <p:cNvSpPr txBox="1"/>
          <p:nvPr/>
        </p:nvSpPr>
        <p:spPr>
          <a:xfrm>
            <a:off x="5592931" y="3338530"/>
            <a:ext cx="71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Load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2F337-0BB5-4C26-AA9D-C0B6BA38CEBA}"/>
              </a:ext>
            </a:extLst>
          </p:cNvPr>
          <p:cNvSpPr txBox="1"/>
          <p:nvPr/>
        </p:nvSpPr>
        <p:spPr>
          <a:xfrm>
            <a:off x="9958952" y="3258821"/>
            <a:ext cx="96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Ground</a:t>
            </a:r>
          </a:p>
        </p:txBody>
      </p:sp>
    </p:spTree>
    <p:extLst>
      <p:ext uri="{BB962C8B-B14F-4D97-AF65-F5344CB8AC3E}">
        <p14:creationId xmlns:p14="http://schemas.microsoft.com/office/powerpoint/2010/main" val="1023600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D3C2-A371-4F6A-BF54-F2445C87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Component: Button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53CC9D-3901-4834-B061-9B680F80F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58" y="2097088"/>
            <a:ext cx="3244069" cy="324406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31BDD3-DF57-45FB-B746-4E2C22CC2A0E}"/>
              </a:ext>
            </a:extLst>
          </p:cNvPr>
          <p:cNvCxnSpPr>
            <a:cxnSpLocks/>
          </p:cNvCxnSpPr>
          <p:nvPr/>
        </p:nvCxnSpPr>
        <p:spPr>
          <a:xfrm flipV="1">
            <a:off x="5211192" y="3551068"/>
            <a:ext cx="2920754" cy="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5BB4015-5624-4A94-A65C-F249C7C94B4A}"/>
              </a:ext>
            </a:extLst>
          </p:cNvPr>
          <p:cNvSpPr/>
          <p:nvPr/>
        </p:nvSpPr>
        <p:spPr>
          <a:xfrm>
            <a:off x="8265111" y="2005733"/>
            <a:ext cx="3400148" cy="34267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0B2C8D-432D-47A1-B218-9EC47E5111A4}"/>
              </a:ext>
            </a:extLst>
          </p:cNvPr>
          <p:cNvCxnSpPr/>
          <p:nvPr/>
        </p:nvCxnSpPr>
        <p:spPr>
          <a:xfrm>
            <a:off x="9152878" y="2675996"/>
            <a:ext cx="0" cy="208625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4E4DEE-6D81-4477-9E1B-22F0335BC11D}"/>
              </a:ext>
            </a:extLst>
          </p:cNvPr>
          <p:cNvCxnSpPr/>
          <p:nvPr/>
        </p:nvCxnSpPr>
        <p:spPr>
          <a:xfrm>
            <a:off x="11040014" y="2675996"/>
            <a:ext cx="0" cy="208625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ACFB0E-38B6-4FAB-AA57-926893C2FD99}"/>
              </a:ext>
            </a:extLst>
          </p:cNvPr>
          <p:cNvCxnSpPr>
            <a:cxnSpLocks/>
          </p:cNvCxnSpPr>
          <p:nvPr/>
        </p:nvCxnSpPr>
        <p:spPr>
          <a:xfrm flipH="1">
            <a:off x="9152879" y="3719790"/>
            <a:ext cx="63919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484DF9-FE5C-4501-AA1E-72FD78B628A1}"/>
              </a:ext>
            </a:extLst>
          </p:cNvPr>
          <p:cNvCxnSpPr>
            <a:cxnSpLocks/>
          </p:cNvCxnSpPr>
          <p:nvPr/>
        </p:nvCxnSpPr>
        <p:spPr>
          <a:xfrm flipH="1">
            <a:off x="10298730" y="3719122"/>
            <a:ext cx="74868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DCDBAE5-783A-469F-93B0-DD72963C908F}"/>
              </a:ext>
            </a:extLst>
          </p:cNvPr>
          <p:cNvSpPr/>
          <p:nvPr/>
        </p:nvSpPr>
        <p:spPr>
          <a:xfrm>
            <a:off x="9630369" y="3573309"/>
            <a:ext cx="310718" cy="31071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975245-59B0-4655-82F6-655750353DA2}"/>
              </a:ext>
            </a:extLst>
          </p:cNvPr>
          <p:cNvCxnSpPr>
            <a:cxnSpLocks/>
          </p:cNvCxnSpPr>
          <p:nvPr/>
        </p:nvCxnSpPr>
        <p:spPr>
          <a:xfrm flipH="1">
            <a:off x="9924390" y="3302493"/>
            <a:ext cx="311563" cy="41662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C772BA0-4DD4-43B5-B5C2-F69DF2F35564}"/>
              </a:ext>
            </a:extLst>
          </p:cNvPr>
          <p:cNvSpPr txBox="1"/>
          <p:nvPr/>
        </p:nvSpPr>
        <p:spPr>
          <a:xfrm>
            <a:off x="8769235" y="4848398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FB5677-BD14-433F-B328-13C987FEF5F1}"/>
              </a:ext>
            </a:extLst>
          </p:cNvPr>
          <p:cNvSpPr txBox="1"/>
          <p:nvPr/>
        </p:nvSpPr>
        <p:spPr>
          <a:xfrm>
            <a:off x="10609447" y="4846988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6B453D-813F-418E-8755-C85C15E173DD}"/>
              </a:ext>
            </a:extLst>
          </p:cNvPr>
          <p:cNvSpPr txBox="1"/>
          <p:nvPr/>
        </p:nvSpPr>
        <p:spPr>
          <a:xfrm>
            <a:off x="8722311" y="2276547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2C927E-73F1-4B80-84EF-795245E77893}"/>
              </a:ext>
            </a:extLst>
          </p:cNvPr>
          <p:cNvSpPr txBox="1"/>
          <p:nvPr/>
        </p:nvSpPr>
        <p:spPr>
          <a:xfrm>
            <a:off x="10616844" y="2306664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3</a:t>
            </a:r>
          </a:p>
        </p:txBody>
      </p:sp>
    </p:spTree>
    <p:extLst>
      <p:ext uri="{BB962C8B-B14F-4D97-AF65-F5344CB8AC3E}">
        <p14:creationId xmlns:p14="http://schemas.microsoft.com/office/powerpoint/2010/main" val="237057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23374-A315-41EE-90F6-A8D52909A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Try it out!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4EF7-F3E2-4838-BD3D-D214956B1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3200" dirty="0"/>
              <a:t>Create a circuit that switches on the LED when u push the button 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97D62-467C-4168-ABEE-107B666C8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3522575"/>
            <a:ext cx="3244069" cy="324406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AB360D-E931-4215-894F-515F0D4A1E07}"/>
              </a:ext>
            </a:extLst>
          </p:cNvPr>
          <p:cNvCxnSpPr>
            <a:cxnSpLocks/>
          </p:cNvCxnSpPr>
          <p:nvPr/>
        </p:nvCxnSpPr>
        <p:spPr>
          <a:xfrm flipV="1">
            <a:off x="4778446" y="4976555"/>
            <a:ext cx="2920754" cy="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C4414AA-D5BA-4B53-B6A0-1CD579BF660E}"/>
              </a:ext>
            </a:extLst>
          </p:cNvPr>
          <p:cNvSpPr/>
          <p:nvPr/>
        </p:nvSpPr>
        <p:spPr>
          <a:xfrm>
            <a:off x="7832365" y="3431220"/>
            <a:ext cx="3400148" cy="34267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17241-B9A1-4BCB-8929-13DFE3370273}"/>
              </a:ext>
            </a:extLst>
          </p:cNvPr>
          <p:cNvCxnSpPr>
            <a:cxnSpLocks/>
          </p:cNvCxnSpPr>
          <p:nvPr/>
        </p:nvCxnSpPr>
        <p:spPr>
          <a:xfrm>
            <a:off x="8720132" y="4101483"/>
            <a:ext cx="0" cy="208625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1FCF95-51F4-4F45-8126-E4575CBE775C}"/>
              </a:ext>
            </a:extLst>
          </p:cNvPr>
          <p:cNvCxnSpPr>
            <a:cxnSpLocks/>
          </p:cNvCxnSpPr>
          <p:nvPr/>
        </p:nvCxnSpPr>
        <p:spPr>
          <a:xfrm>
            <a:off x="10607268" y="4101483"/>
            <a:ext cx="0" cy="208625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045137-B214-4973-A300-932408C24E80}"/>
              </a:ext>
            </a:extLst>
          </p:cNvPr>
          <p:cNvCxnSpPr>
            <a:cxnSpLocks/>
          </p:cNvCxnSpPr>
          <p:nvPr/>
        </p:nvCxnSpPr>
        <p:spPr>
          <a:xfrm flipH="1">
            <a:off x="8720133" y="5145277"/>
            <a:ext cx="63919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374B1C-A608-43BF-9B4F-5C12CE3B9F8E}"/>
              </a:ext>
            </a:extLst>
          </p:cNvPr>
          <p:cNvCxnSpPr>
            <a:cxnSpLocks/>
          </p:cNvCxnSpPr>
          <p:nvPr/>
        </p:nvCxnSpPr>
        <p:spPr>
          <a:xfrm flipH="1">
            <a:off x="9865984" y="5144609"/>
            <a:ext cx="74868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37A0A4D-463C-40BC-9980-47F2419D68B4}"/>
              </a:ext>
            </a:extLst>
          </p:cNvPr>
          <p:cNvSpPr/>
          <p:nvPr/>
        </p:nvSpPr>
        <p:spPr>
          <a:xfrm>
            <a:off x="9197623" y="4998796"/>
            <a:ext cx="310718" cy="31071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E9B12C-337D-4FC0-A3C3-4DBD9A34274A}"/>
              </a:ext>
            </a:extLst>
          </p:cNvPr>
          <p:cNvCxnSpPr>
            <a:cxnSpLocks/>
          </p:cNvCxnSpPr>
          <p:nvPr/>
        </p:nvCxnSpPr>
        <p:spPr>
          <a:xfrm flipH="1">
            <a:off x="9491644" y="4727980"/>
            <a:ext cx="311563" cy="41662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CEEC5C-9290-4D9F-AF98-543B8A7CDD4E}"/>
              </a:ext>
            </a:extLst>
          </p:cNvPr>
          <p:cNvSpPr txBox="1"/>
          <p:nvPr/>
        </p:nvSpPr>
        <p:spPr>
          <a:xfrm>
            <a:off x="8336489" y="6273885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6E4F8-3EB7-4937-885F-790E53D4CF21}"/>
              </a:ext>
            </a:extLst>
          </p:cNvPr>
          <p:cNvSpPr txBox="1"/>
          <p:nvPr/>
        </p:nvSpPr>
        <p:spPr>
          <a:xfrm>
            <a:off x="10176701" y="6272475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6672A-6134-45B0-9600-B48B3732F37A}"/>
              </a:ext>
            </a:extLst>
          </p:cNvPr>
          <p:cNvSpPr txBox="1"/>
          <p:nvPr/>
        </p:nvSpPr>
        <p:spPr>
          <a:xfrm>
            <a:off x="8289565" y="3702034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25DB92-A8C5-48FD-B136-93F46290EE02}"/>
              </a:ext>
            </a:extLst>
          </p:cNvPr>
          <p:cNvSpPr txBox="1"/>
          <p:nvPr/>
        </p:nvSpPr>
        <p:spPr>
          <a:xfrm>
            <a:off x="10184098" y="3732151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3</a:t>
            </a:r>
          </a:p>
        </p:txBody>
      </p:sp>
    </p:spTree>
    <p:extLst>
      <p:ext uri="{BB962C8B-B14F-4D97-AF65-F5344CB8AC3E}">
        <p14:creationId xmlns:p14="http://schemas.microsoft.com/office/powerpoint/2010/main" val="1712057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EDDD47-6AFA-4788-A093-38FA25334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en-SG" dirty="0"/>
              <a:t>Try it out!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4EB7E-35EC-4C36-9F92-FDFAE6D8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877" y="1804993"/>
            <a:ext cx="9247069" cy="444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4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3E3C4-AD94-4465-A514-951535B70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27D7F-2A41-4E42-877D-3C0C351AA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3563382"/>
            <a:ext cx="9905999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SG" sz="4000" dirty="0">
                <a:latin typeface="Arial" panose="020B0604020202020204" pitchFamily="34" charset="0"/>
                <a:cs typeface="Arial" panose="020B0604020202020204" pitchFamily="34" charset="0"/>
              </a:rPr>
              <a:t>Cause using software is more about troubleshooting than writing codes </a:t>
            </a:r>
            <a:r>
              <a:rPr lang="en-SG" sz="4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 </a:t>
            </a:r>
            <a:endParaRPr lang="en-SG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576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1B49-E14D-4466-9EB8-66DC9403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Troubleshooting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9E8B2-DF1B-4029-9432-FEAC5486C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22" y="1806371"/>
            <a:ext cx="5088384" cy="488295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20DD51E5-C4EF-4404-8722-770AC58BD690}"/>
              </a:ext>
            </a:extLst>
          </p:cNvPr>
          <p:cNvSpPr/>
          <p:nvPr/>
        </p:nvSpPr>
        <p:spPr>
          <a:xfrm>
            <a:off x="7164280" y="2556769"/>
            <a:ext cx="745724" cy="3329126"/>
          </a:xfrm>
          <a:prstGeom prst="rightBrac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A1078A7-EB63-44FD-881F-837177BEB092}"/>
              </a:ext>
            </a:extLst>
          </p:cNvPr>
          <p:cNvSpPr/>
          <p:nvPr/>
        </p:nvSpPr>
        <p:spPr>
          <a:xfrm>
            <a:off x="7164280" y="6063351"/>
            <a:ext cx="745724" cy="564449"/>
          </a:xfrm>
          <a:prstGeom prst="rightBrac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B39C2-534F-41CF-8852-7F4B89752506}"/>
              </a:ext>
            </a:extLst>
          </p:cNvPr>
          <p:cNvSpPr txBox="1"/>
          <p:nvPr/>
        </p:nvSpPr>
        <p:spPr>
          <a:xfrm>
            <a:off x="8211845" y="3928944"/>
            <a:ext cx="1740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B0B5C-5AAC-414D-BEE6-79445B67267E}"/>
              </a:ext>
            </a:extLst>
          </p:cNvPr>
          <p:cNvSpPr txBox="1"/>
          <p:nvPr/>
        </p:nvSpPr>
        <p:spPr>
          <a:xfrm>
            <a:off x="8211845" y="6043025"/>
            <a:ext cx="1740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2375048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1B49-E14D-4466-9EB8-66DC9403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69263"/>
          </a:xfrm>
        </p:spPr>
        <p:txBody>
          <a:bodyPr/>
          <a:lstStyle/>
          <a:p>
            <a:pPr algn="ctr"/>
            <a:r>
              <a:rPr lang="en-SG" dirty="0"/>
              <a:t>Troubleshooting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9E8B2-DF1B-4029-9432-FEAC5486C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659" y="1806371"/>
            <a:ext cx="5088384" cy="488295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38D3DD-8F86-47C1-9C6B-16DEFFD862D1}"/>
              </a:ext>
            </a:extLst>
          </p:cNvPr>
          <p:cNvCxnSpPr>
            <a:cxnSpLocks/>
          </p:cNvCxnSpPr>
          <p:nvPr/>
        </p:nvCxnSpPr>
        <p:spPr>
          <a:xfrm>
            <a:off x="2050742" y="2308195"/>
            <a:ext cx="1384917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5641A9-9456-4956-A300-740A8059A0C8}"/>
              </a:ext>
            </a:extLst>
          </p:cNvPr>
          <p:cNvCxnSpPr>
            <a:cxnSpLocks/>
          </p:cNvCxnSpPr>
          <p:nvPr/>
        </p:nvCxnSpPr>
        <p:spPr>
          <a:xfrm>
            <a:off x="2050742" y="3045041"/>
            <a:ext cx="167787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AEDFDC-5B64-4A3B-99A1-11EAB917D9B8}"/>
              </a:ext>
            </a:extLst>
          </p:cNvPr>
          <p:cNvCxnSpPr>
            <a:cxnSpLocks/>
          </p:cNvCxnSpPr>
          <p:nvPr/>
        </p:nvCxnSpPr>
        <p:spPr>
          <a:xfrm flipV="1">
            <a:off x="3728621" y="2432482"/>
            <a:ext cx="0" cy="612559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22A53FC-9108-446B-A9E2-BCBE2ABDEAB5}"/>
              </a:ext>
            </a:extLst>
          </p:cNvPr>
          <p:cNvSpPr txBox="1"/>
          <p:nvPr/>
        </p:nvSpPr>
        <p:spPr>
          <a:xfrm>
            <a:off x="998738" y="2033953"/>
            <a:ext cx="95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Verify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6200E5-C968-4A76-B7A4-DD54547B4608}"/>
              </a:ext>
            </a:extLst>
          </p:cNvPr>
          <p:cNvSpPr txBox="1"/>
          <p:nvPr/>
        </p:nvSpPr>
        <p:spPr>
          <a:xfrm>
            <a:off x="797089" y="2814208"/>
            <a:ext cx="149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Upload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0A965D-406F-4ED6-B10B-C083956E597C}"/>
              </a:ext>
            </a:extLst>
          </p:cNvPr>
          <p:cNvSpPr txBox="1"/>
          <p:nvPr/>
        </p:nvSpPr>
        <p:spPr>
          <a:xfrm>
            <a:off x="8939812" y="3045040"/>
            <a:ext cx="2459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To upload code:</a:t>
            </a:r>
          </a:p>
          <a:p>
            <a:pPr marL="457200" indent="-457200">
              <a:buAutoNum type="arabicParenR"/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Check Port</a:t>
            </a:r>
          </a:p>
          <a:p>
            <a:pPr marL="457200" indent="-457200">
              <a:buAutoNum type="arabicParenR"/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Check Board</a:t>
            </a:r>
          </a:p>
        </p:txBody>
      </p:sp>
    </p:spTree>
    <p:extLst>
      <p:ext uri="{BB962C8B-B14F-4D97-AF65-F5344CB8AC3E}">
        <p14:creationId xmlns:p14="http://schemas.microsoft.com/office/powerpoint/2010/main" val="3867008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3791-97D2-428D-A70D-2B40AEC2F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Overview of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2FC26-8A73-488C-94EB-9FBB5983E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3600" dirty="0"/>
              <a:t>Electronics</a:t>
            </a:r>
          </a:p>
          <a:p>
            <a:r>
              <a:rPr lang="en-SG" sz="3600" dirty="0"/>
              <a:t>Troubleshooting</a:t>
            </a:r>
          </a:p>
          <a:p>
            <a:r>
              <a:rPr lang="en-SG" sz="3600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223206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F669-37E4-48C0-8144-A056633D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3851"/>
          </a:xfrm>
        </p:spPr>
        <p:txBody>
          <a:bodyPr/>
          <a:lstStyle/>
          <a:p>
            <a:pPr algn="ctr"/>
            <a:r>
              <a:rPr lang="en-SG" dirty="0"/>
              <a:t>Troubleshooting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39BD1-6B08-43E4-AED0-FB742AA3D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15" t="10873" r="15607" b="4596"/>
          <a:stretch/>
        </p:blipFill>
        <p:spPr>
          <a:xfrm>
            <a:off x="1411619" y="2121764"/>
            <a:ext cx="4682793" cy="452540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917F4A6-B531-4B7C-B4B3-816BA203D64B}"/>
              </a:ext>
            </a:extLst>
          </p:cNvPr>
          <p:cNvSpPr/>
          <p:nvPr/>
        </p:nvSpPr>
        <p:spPr>
          <a:xfrm>
            <a:off x="3649061" y="3169327"/>
            <a:ext cx="656948" cy="719091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4EDCF2-1F58-446A-974A-79AD0AB4A244}"/>
              </a:ext>
            </a:extLst>
          </p:cNvPr>
          <p:cNvCxnSpPr>
            <a:cxnSpLocks/>
          </p:cNvCxnSpPr>
          <p:nvPr/>
        </p:nvCxnSpPr>
        <p:spPr>
          <a:xfrm>
            <a:off x="4306009" y="3488925"/>
            <a:ext cx="2467653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683BC81-E1A7-4DCF-9125-86ADC67F1882}"/>
              </a:ext>
            </a:extLst>
          </p:cNvPr>
          <p:cNvSpPr txBox="1"/>
          <p:nvPr/>
        </p:nvSpPr>
        <p:spPr>
          <a:xfrm>
            <a:off x="7226423" y="2121764"/>
            <a:ext cx="347116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Select the port that access Arduino!</a:t>
            </a:r>
          </a:p>
          <a:p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If there are multiple ports:</a:t>
            </a:r>
          </a:p>
          <a:p>
            <a:pPr marL="457200" indent="-457200">
              <a:buAutoNum type="arabicParenR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Unplug Arduino, check port</a:t>
            </a:r>
          </a:p>
          <a:p>
            <a:pPr marL="457200" indent="-457200">
              <a:buAutoNum type="arabicParenR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Plug in Arduino, pick the new port</a:t>
            </a:r>
          </a:p>
          <a:p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If there is no Arduino Port, could be a driver issue. Try CH340 Driver</a:t>
            </a:r>
          </a:p>
          <a:p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1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F289-363E-41F3-9B9B-2B8FE4E8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Troubleshooting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1124E-619E-4923-BB02-F4E18F3C9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70" t="10227" r="15388" b="4077"/>
          <a:stretch/>
        </p:blipFill>
        <p:spPr>
          <a:xfrm>
            <a:off x="1997474" y="1692829"/>
            <a:ext cx="4962617" cy="476123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D0E9F5D-9176-4972-8A4F-18F3F0427010}"/>
              </a:ext>
            </a:extLst>
          </p:cNvPr>
          <p:cNvSpPr/>
          <p:nvPr/>
        </p:nvSpPr>
        <p:spPr>
          <a:xfrm>
            <a:off x="4279375" y="3045040"/>
            <a:ext cx="1499987" cy="488274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A0A3D9-4D9B-4003-9584-280B96226DBE}"/>
              </a:ext>
            </a:extLst>
          </p:cNvPr>
          <p:cNvCxnSpPr>
            <a:cxnSpLocks/>
          </p:cNvCxnSpPr>
          <p:nvPr/>
        </p:nvCxnSpPr>
        <p:spPr>
          <a:xfrm>
            <a:off x="5770483" y="3266983"/>
            <a:ext cx="2059622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1CBFF6D-A549-4EF9-B7CB-D0C6B598FC6A}"/>
              </a:ext>
            </a:extLst>
          </p:cNvPr>
          <p:cNvSpPr txBox="1"/>
          <p:nvPr/>
        </p:nvSpPr>
        <p:spPr>
          <a:xfrm>
            <a:off x="8247355" y="2805344"/>
            <a:ext cx="2610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Check your board</a:t>
            </a:r>
          </a:p>
          <a:p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We are using Arduino Uno</a:t>
            </a:r>
          </a:p>
        </p:txBody>
      </p:sp>
    </p:spTree>
    <p:extLst>
      <p:ext uri="{BB962C8B-B14F-4D97-AF65-F5344CB8AC3E}">
        <p14:creationId xmlns:p14="http://schemas.microsoft.com/office/powerpoint/2010/main" val="845112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801DF-FC5C-468D-93ED-2CC6F5F9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troubleshooting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3A81D-3A03-4D7B-AA4A-C3C0344C3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60" t="11262" r="16044" b="4595"/>
          <a:stretch/>
        </p:blipFill>
        <p:spPr>
          <a:xfrm>
            <a:off x="2196503" y="1866268"/>
            <a:ext cx="4630424" cy="444575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20CCBD7-3A6D-4701-B0F3-0ABB15F1AB46}"/>
              </a:ext>
            </a:extLst>
          </p:cNvPr>
          <p:cNvSpPr/>
          <p:nvPr/>
        </p:nvSpPr>
        <p:spPr>
          <a:xfrm>
            <a:off x="1539555" y="2476870"/>
            <a:ext cx="2047023" cy="408374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4270FC-3919-45B6-BF30-6D20B2D95817}"/>
              </a:ext>
            </a:extLst>
          </p:cNvPr>
          <p:cNvCxnSpPr>
            <a:cxnSpLocks/>
          </p:cNvCxnSpPr>
          <p:nvPr/>
        </p:nvCxnSpPr>
        <p:spPr>
          <a:xfrm>
            <a:off x="3586578" y="2672179"/>
            <a:ext cx="3897298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F3E3F9-3AC6-4B0C-9C57-510CCB20D38F}"/>
              </a:ext>
            </a:extLst>
          </p:cNvPr>
          <p:cNvSpPr txBox="1"/>
          <p:nvPr/>
        </p:nvSpPr>
        <p:spPr>
          <a:xfrm>
            <a:off x="7632151" y="2476870"/>
            <a:ext cx="2610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There are many written code under examples!</a:t>
            </a:r>
          </a:p>
        </p:txBody>
      </p:sp>
    </p:spTree>
    <p:extLst>
      <p:ext uri="{BB962C8B-B14F-4D97-AF65-F5344CB8AC3E}">
        <p14:creationId xmlns:p14="http://schemas.microsoft.com/office/powerpoint/2010/main" val="3866024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0664-1CA7-4385-94EC-79F6170A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troubleshooting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AB821-82F9-4AD7-B0D1-F31D0AFC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900" y="2840855"/>
            <a:ext cx="4884768" cy="2742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4E690D-438D-4BBE-9B69-5E497C49B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61" t="11263" r="15825" b="5113"/>
          <a:stretch/>
        </p:blipFill>
        <p:spPr>
          <a:xfrm>
            <a:off x="310719" y="2263805"/>
            <a:ext cx="4485559" cy="426128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6AD133-7E80-4574-AF64-C163C95BB77C}"/>
              </a:ext>
            </a:extLst>
          </p:cNvPr>
          <p:cNvCxnSpPr>
            <a:cxnSpLocks/>
          </p:cNvCxnSpPr>
          <p:nvPr/>
        </p:nvCxnSpPr>
        <p:spPr>
          <a:xfrm>
            <a:off x="5095782" y="4793942"/>
            <a:ext cx="1784412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8BD03F4-41E6-403C-9E4D-681E4CA6D7EA}"/>
              </a:ext>
            </a:extLst>
          </p:cNvPr>
          <p:cNvSpPr txBox="1"/>
          <p:nvPr/>
        </p:nvSpPr>
        <p:spPr>
          <a:xfrm>
            <a:off x="5095782" y="3080553"/>
            <a:ext cx="1775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Codes that make your life easier!</a:t>
            </a:r>
          </a:p>
        </p:txBody>
      </p:sp>
    </p:spTree>
    <p:extLst>
      <p:ext uri="{BB962C8B-B14F-4D97-AF65-F5344CB8AC3E}">
        <p14:creationId xmlns:p14="http://schemas.microsoft.com/office/powerpoint/2010/main" val="1590422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C9F61-7B38-411A-9314-8E2479CC6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70C26-917D-4D78-82B4-2DB570201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Remember the LED schematic you built? What if you want to switch it on for 1 second and switch it off for 1 second for eternity?</a:t>
            </a:r>
          </a:p>
          <a:p>
            <a:pPr marL="0" indent="0">
              <a:buNone/>
            </a:pP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This is where programming comes in, the magic!</a:t>
            </a:r>
          </a:p>
        </p:txBody>
      </p:sp>
    </p:spTree>
    <p:extLst>
      <p:ext uri="{BB962C8B-B14F-4D97-AF65-F5344CB8AC3E}">
        <p14:creationId xmlns:p14="http://schemas.microsoft.com/office/powerpoint/2010/main" val="239656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BCCEF-30DC-4E8A-9321-5B831C657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Try this!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DD4A1-DCFF-49A0-B206-CBCC4826D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27" t="7508" r="12767" b="5372"/>
          <a:stretch/>
        </p:blipFill>
        <p:spPr>
          <a:xfrm>
            <a:off x="542723" y="2097088"/>
            <a:ext cx="4464283" cy="439248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6ECE11-5ED3-46CA-BD9E-4C3E5751F889}"/>
              </a:ext>
            </a:extLst>
          </p:cNvPr>
          <p:cNvCxnSpPr>
            <a:cxnSpLocks/>
          </p:cNvCxnSpPr>
          <p:nvPr/>
        </p:nvCxnSpPr>
        <p:spPr>
          <a:xfrm>
            <a:off x="5442011" y="4293332"/>
            <a:ext cx="1784412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010D60-079B-4746-96FD-0D9D2BEBF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428" y="2097088"/>
            <a:ext cx="3805468" cy="441413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3FD784-691E-4DD4-BD9A-3626A7F5FF9E}"/>
              </a:ext>
            </a:extLst>
          </p:cNvPr>
          <p:cNvCxnSpPr>
            <a:cxnSpLocks/>
          </p:cNvCxnSpPr>
          <p:nvPr/>
        </p:nvCxnSpPr>
        <p:spPr>
          <a:xfrm>
            <a:off x="7938116" y="1720777"/>
            <a:ext cx="0" cy="75262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0232259-BF50-4EC6-8530-DE462B961EB2}"/>
              </a:ext>
            </a:extLst>
          </p:cNvPr>
          <p:cNvSpPr txBox="1"/>
          <p:nvPr/>
        </p:nvSpPr>
        <p:spPr>
          <a:xfrm>
            <a:off x="7492753" y="1344467"/>
            <a:ext cx="102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Upload!</a:t>
            </a:r>
          </a:p>
        </p:txBody>
      </p:sp>
    </p:spTree>
    <p:extLst>
      <p:ext uri="{BB962C8B-B14F-4D97-AF65-F5344CB8AC3E}">
        <p14:creationId xmlns:p14="http://schemas.microsoft.com/office/powerpoint/2010/main" val="1973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5FAE-671D-4B42-83AF-1D2DFEF6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735B2-64E7-4785-ABD9-BBBE0944502C}"/>
              </a:ext>
            </a:extLst>
          </p:cNvPr>
          <p:cNvSpPr txBox="1"/>
          <p:nvPr/>
        </p:nvSpPr>
        <p:spPr>
          <a:xfrm>
            <a:off x="4578495" y="2256886"/>
            <a:ext cx="30318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u="sng" dirty="0">
                <a:latin typeface="Arial" panose="020B0604020202020204" pitchFamily="34" charset="0"/>
                <a:cs typeface="Arial" panose="020B0604020202020204" pitchFamily="34" charset="0"/>
              </a:rPr>
              <a:t>C/C++ Programming</a:t>
            </a:r>
          </a:p>
          <a:p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Programming is a way for you to talk to the computer!</a:t>
            </a:r>
          </a:p>
          <a:p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Types of variable</a:t>
            </a:r>
          </a:p>
          <a:p>
            <a:pPr marL="457200" indent="-457200">
              <a:buAutoNum type="arabicParenR"/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Initialising variable</a:t>
            </a:r>
          </a:p>
          <a:p>
            <a:pPr marL="457200" indent="-457200">
              <a:buAutoNum type="arabicParenR"/>
            </a:pP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4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A289D-7386-4E0D-8563-F1B7F055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F2462-54FA-42A8-AD6B-FEEEA61C9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375" y="2258364"/>
            <a:ext cx="1962074" cy="4937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SG" u="sng" dirty="0">
                <a:latin typeface="Arial" panose="020B0604020202020204" pitchFamily="34" charset="0"/>
                <a:cs typeface="Arial" panose="020B0604020202020204" pitchFamily="34" charset="0"/>
              </a:rPr>
              <a:t>Variable types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3EC8D9-3B4E-4079-9992-36B5EA79D044}"/>
              </a:ext>
            </a:extLst>
          </p:cNvPr>
          <p:cNvSpPr txBox="1">
            <a:spLocks/>
          </p:cNvSpPr>
          <p:nvPr/>
        </p:nvSpPr>
        <p:spPr>
          <a:xfrm>
            <a:off x="3431769" y="3058834"/>
            <a:ext cx="5325285" cy="2685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lang="en-SG" dirty="0"/>
              <a:t>Integers (int) : 1, 2, 5, 10 </a:t>
            </a:r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lang="en-SG" dirty="0"/>
              <a:t>Floats (float) : 1.03, 3.00 , 7.10</a:t>
            </a:r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lang="en-SG" dirty="0"/>
              <a:t>Strings (string) : “Hello world”</a:t>
            </a:r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lang="en-SG" dirty="0"/>
              <a:t>Boolean (bool) : True , False</a:t>
            </a:r>
          </a:p>
        </p:txBody>
      </p:sp>
    </p:spTree>
    <p:extLst>
      <p:ext uri="{BB962C8B-B14F-4D97-AF65-F5344CB8AC3E}">
        <p14:creationId xmlns:p14="http://schemas.microsoft.com/office/powerpoint/2010/main" val="3422062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12CF3-7372-47C3-A8FC-D7F8AA21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6773-4A33-494D-B54A-B27E02733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326" y="2187343"/>
            <a:ext cx="2880172" cy="573612"/>
          </a:xfrm>
        </p:spPr>
        <p:txBody>
          <a:bodyPr/>
          <a:lstStyle/>
          <a:p>
            <a:pPr marL="0" indent="0">
              <a:buNone/>
            </a:pPr>
            <a:r>
              <a:rPr lang="en-SG" u="sng" dirty="0">
                <a:latin typeface="Arial" panose="020B0604020202020204" pitchFamily="34" charset="0"/>
                <a:cs typeface="Arial" panose="020B0604020202020204" pitchFamily="34" charset="0"/>
              </a:rPr>
              <a:t>Initializing Variables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8D069A-2ED5-4FCF-AADF-FB8B0DE7DFC1}"/>
              </a:ext>
            </a:extLst>
          </p:cNvPr>
          <p:cNvSpPr txBox="1">
            <a:spLocks/>
          </p:cNvSpPr>
          <p:nvPr/>
        </p:nvSpPr>
        <p:spPr>
          <a:xfrm>
            <a:off x="2849732" y="2943425"/>
            <a:ext cx="7261933" cy="669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(type of variable) (name of variable) = (assignment);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72462-5984-4B1C-BB4C-C58ECFED3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8" b="72301"/>
          <a:stretch/>
        </p:blipFill>
        <p:spPr>
          <a:xfrm>
            <a:off x="4423507" y="4088349"/>
            <a:ext cx="3442109" cy="306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36DFF-3FCE-43A1-A880-D472D051B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053" y="4459549"/>
            <a:ext cx="4119016" cy="10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16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E29D2-6911-423A-9B24-2E80DC524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92527"/>
          </a:xfrm>
        </p:spPr>
        <p:txBody>
          <a:bodyPr/>
          <a:lstStyle/>
          <a:p>
            <a:pPr algn="ctr"/>
            <a:r>
              <a:rPr lang="en-SG" dirty="0"/>
              <a:t>programming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DC908C-CA1B-4646-AED2-B4D6B9858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2786" y="1929891"/>
            <a:ext cx="2863252" cy="1008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Syntax </a:t>
            </a:r>
            <a:r>
              <a:rPr lang="en-SG">
                <a:latin typeface="Arial" panose="020B0604020202020204" pitchFamily="34" charset="0"/>
                <a:cs typeface="Arial" panose="020B0604020202020204" pitchFamily="34" charset="0"/>
              </a:rPr>
              <a:t>(Grammar)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703315-C20C-46F9-B388-81BF76D49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467514"/>
              </p:ext>
            </p:extLst>
          </p:nvPr>
        </p:nvGraphicFramePr>
        <p:xfrm>
          <a:off x="1943223" y="2760956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110955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68375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Meaning (analogy)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943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Full-stop behind every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8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{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Denotes a paragraph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99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//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0372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A3A288A-4F76-4532-A031-EB45EA41F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021" y="4734227"/>
            <a:ext cx="8124825" cy="12763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0855D5D-3001-4E57-A696-FEE848816175}"/>
              </a:ext>
            </a:extLst>
          </p:cNvPr>
          <p:cNvSpPr/>
          <p:nvPr/>
        </p:nvSpPr>
        <p:spPr>
          <a:xfrm>
            <a:off x="3213963" y="5194227"/>
            <a:ext cx="346229" cy="29779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FCB4801-1623-4A09-BA4B-45F2E34E8E45}"/>
              </a:ext>
            </a:extLst>
          </p:cNvPr>
          <p:cNvSpPr/>
          <p:nvPr/>
        </p:nvSpPr>
        <p:spPr>
          <a:xfrm>
            <a:off x="1482570" y="3566402"/>
            <a:ext cx="346229" cy="29779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0879BF-32C9-49CE-814D-94F733D540C3}"/>
              </a:ext>
            </a:extLst>
          </p:cNvPr>
          <p:cNvSpPr/>
          <p:nvPr/>
        </p:nvSpPr>
        <p:spPr>
          <a:xfrm>
            <a:off x="1482570" y="3927965"/>
            <a:ext cx="346229" cy="29779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F7DB824-FB67-4BFC-8EB4-EB00E6BB2072}"/>
              </a:ext>
            </a:extLst>
          </p:cNvPr>
          <p:cNvSpPr/>
          <p:nvPr/>
        </p:nvSpPr>
        <p:spPr>
          <a:xfrm>
            <a:off x="5017363" y="5373177"/>
            <a:ext cx="346229" cy="29779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A153E8-C429-43A6-BC3E-D81F8FCA0FC7}"/>
              </a:ext>
            </a:extLst>
          </p:cNvPr>
          <p:cNvSpPr/>
          <p:nvPr/>
        </p:nvSpPr>
        <p:spPr>
          <a:xfrm>
            <a:off x="1482570" y="3204839"/>
            <a:ext cx="346229" cy="297797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307114-C6FD-40B7-80B9-B853A6047532}"/>
              </a:ext>
            </a:extLst>
          </p:cNvPr>
          <p:cNvSpPr/>
          <p:nvPr/>
        </p:nvSpPr>
        <p:spPr>
          <a:xfrm>
            <a:off x="5560381" y="4882340"/>
            <a:ext cx="346229" cy="980125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CFC92-4B81-4F3C-AEB0-639EE47D0317}"/>
              </a:ext>
            </a:extLst>
          </p:cNvPr>
          <p:cNvSpPr/>
          <p:nvPr/>
        </p:nvSpPr>
        <p:spPr>
          <a:xfrm>
            <a:off x="3166862" y="4723692"/>
            <a:ext cx="346229" cy="297797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D01F4DE-8774-42C8-B60C-0156A088AF05}"/>
              </a:ext>
            </a:extLst>
          </p:cNvPr>
          <p:cNvSpPr/>
          <p:nvPr/>
        </p:nvSpPr>
        <p:spPr>
          <a:xfrm>
            <a:off x="2056166" y="5712780"/>
            <a:ext cx="346229" cy="297797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B0BDC23-FDAF-4F2F-AE66-53C26F06BD8C}"/>
              </a:ext>
            </a:extLst>
          </p:cNvPr>
          <p:cNvSpPr/>
          <p:nvPr/>
        </p:nvSpPr>
        <p:spPr>
          <a:xfrm>
            <a:off x="5154365" y="4949020"/>
            <a:ext cx="346229" cy="29779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E698F9-5073-4629-979F-0AD0E3D71332}"/>
              </a:ext>
            </a:extLst>
          </p:cNvPr>
          <p:cNvSpPr/>
          <p:nvPr/>
        </p:nvSpPr>
        <p:spPr>
          <a:xfrm>
            <a:off x="3241336" y="5585239"/>
            <a:ext cx="346229" cy="29779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968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2FC7-376A-46D8-AF87-9C95CC72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What is an Arduino?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40582-4021-4A8F-8D6D-388133B98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4157742"/>
            <a:ext cx="2609850" cy="175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AC0DCD-E8E3-4B5F-9654-AC8E0207B415}"/>
              </a:ext>
            </a:extLst>
          </p:cNvPr>
          <p:cNvSpPr txBox="1"/>
          <p:nvPr/>
        </p:nvSpPr>
        <p:spPr>
          <a:xfrm>
            <a:off x="3218047" y="1904140"/>
            <a:ext cx="57527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Microcontroller – Programmable Circuit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Runs on C/C++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Small and 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FD67ABD-7140-42B6-91F6-8A5015B56E8C}"/>
              </a:ext>
            </a:extLst>
          </p:cNvPr>
          <p:cNvSpPr/>
          <p:nvPr/>
        </p:nvSpPr>
        <p:spPr>
          <a:xfrm>
            <a:off x="4112897" y="3572837"/>
            <a:ext cx="3963026" cy="1169809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8ABCF-B2BD-4FAA-B293-7DB5B9F3A573}"/>
              </a:ext>
            </a:extLst>
          </p:cNvPr>
          <p:cNvSpPr txBox="1"/>
          <p:nvPr/>
        </p:nvSpPr>
        <p:spPr>
          <a:xfrm>
            <a:off x="4838330" y="3834575"/>
            <a:ext cx="249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away Screen and keyboard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CC89C6F-D09A-4870-B4FF-7C367074F0C8}"/>
              </a:ext>
            </a:extLst>
          </p:cNvPr>
          <p:cNvSpPr/>
          <p:nvPr/>
        </p:nvSpPr>
        <p:spPr>
          <a:xfrm>
            <a:off x="4112897" y="4945247"/>
            <a:ext cx="3963026" cy="1169809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732722-7DEA-4519-A1C5-FC9EC2E17B39}"/>
              </a:ext>
            </a:extLst>
          </p:cNvPr>
          <p:cNvSpPr txBox="1"/>
          <p:nvPr/>
        </p:nvSpPr>
        <p:spPr>
          <a:xfrm>
            <a:off x="4847097" y="5345485"/>
            <a:ext cx="249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Slower and smaller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4C53CD-3DD9-42B0-A58F-33D5135F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91146" l="5344" r="94275">
                        <a14:foregroundMark x1="12595" y1="33854" x2="16794" y2="32292"/>
                        <a14:foregroundMark x1="9542" y1="22917" x2="7634" y2="24479"/>
                        <a14:foregroundMark x1="12595" y1="81250" x2="34733" y2="80729"/>
                        <a14:foregroundMark x1="34733" y1="80729" x2="54580" y2="84375"/>
                        <a14:foregroundMark x1="54580" y1="84375" x2="73664" y2="81250"/>
                        <a14:foregroundMark x1="73664" y1="81250" x2="92748" y2="70313"/>
                        <a14:foregroundMark x1="92748" y1="70313" x2="87023" y2="16667"/>
                        <a14:foregroundMark x1="87023" y1="16667" x2="23664" y2="13021"/>
                        <a14:foregroundMark x1="19466" y1="15625" x2="23664" y2="14583"/>
                        <a14:foregroundMark x1="9542" y1="82292" x2="29008" y2="90625"/>
                        <a14:foregroundMark x1="29008" y1="90625" x2="41221" y2="91146"/>
                        <a14:foregroundMark x1="8779" y1="29688" x2="21756" y2="13542"/>
                        <a14:foregroundMark x1="5725" y1="28646" x2="10687" y2="35417"/>
                        <a14:foregroundMark x1="21374" y1="11458" x2="17176" y2="11979"/>
                        <a14:foregroundMark x1="22519" y1="9896" x2="19084" y2="9375"/>
                        <a14:foregroundMark x1="93511" y1="41146" x2="94275" y2="744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37557" y="3948161"/>
            <a:ext cx="249555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D849A7-26DD-4383-A0CF-1959683DB2F0}"/>
              </a:ext>
            </a:extLst>
          </p:cNvPr>
          <p:cNvSpPr txBox="1"/>
          <p:nvPr/>
        </p:nvSpPr>
        <p:spPr>
          <a:xfrm>
            <a:off x="1696597" y="3649909"/>
            <a:ext cx="167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$1500 +++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3B580D-3BA3-4017-82F8-086EB0A21780}"/>
              </a:ext>
            </a:extLst>
          </p:cNvPr>
          <p:cNvSpPr txBox="1"/>
          <p:nvPr/>
        </p:nvSpPr>
        <p:spPr>
          <a:xfrm>
            <a:off x="9590325" y="3578829"/>
            <a:ext cx="84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&lt;$10</a:t>
            </a:r>
          </a:p>
        </p:txBody>
      </p:sp>
    </p:spTree>
    <p:extLst>
      <p:ext uri="{BB962C8B-B14F-4D97-AF65-F5344CB8AC3E}">
        <p14:creationId xmlns:p14="http://schemas.microsoft.com/office/powerpoint/2010/main" val="3967966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60248-54F3-44D5-A175-7CFE1102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7B5F9-7C35-455D-80C7-5E2922DB3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8498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SG" u="sng" dirty="0">
                <a:latin typeface="Arial" panose="020B0604020202020204" pitchFamily="34" charset="0"/>
                <a:cs typeface="Arial" panose="020B0604020202020204" pitchFamily="34" charset="0"/>
              </a:rPr>
              <a:t>Arduino specific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void setup()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void loop()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delay()</a:t>
            </a:r>
          </a:p>
          <a:p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() and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digitalRead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() and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analogRead() and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ctr"/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061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02E71-A951-4D34-8FFA-33B61001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52B44-9470-4AFF-96A6-24A9E0897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856716" cy="35417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void setup () {</a:t>
            </a:r>
          </a:p>
          <a:p>
            <a:pPr marL="0" indent="0"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</a:p>
          <a:p>
            <a:pPr marL="0" indent="0"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</a:p>
          <a:p>
            <a:pPr marL="0" indent="0"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buNone/>
            </a:pP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It runs the code once upon start-up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C4D03E-68F2-4D64-9656-5C03F416152C}"/>
              </a:ext>
            </a:extLst>
          </p:cNvPr>
          <p:cNvSpPr txBox="1">
            <a:spLocks/>
          </p:cNvSpPr>
          <p:nvPr/>
        </p:nvSpPr>
        <p:spPr>
          <a:xfrm>
            <a:off x="6549393" y="2249487"/>
            <a:ext cx="3856716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void loop 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It runs the code continuously after setup.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729278-02A4-4DDA-9DFF-7F38105E2EB3}"/>
              </a:ext>
            </a:extLst>
          </p:cNvPr>
          <p:cNvSpPr/>
          <p:nvPr/>
        </p:nvSpPr>
        <p:spPr>
          <a:xfrm>
            <a:off x="972481" y="2128541"/>
            <a:ext cx="3732428" cy="361617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C631DF-17E8-44E5-A715-F7B528D1CA3B}"/>
              </a:ext>
            </a:extLst>
          </p:cNvPr>
          <p:cNvSpPr/>
          <p:nvPr/>
        </p:nvSpPr>
        <p:spPr>
          <a:xfrm>
            <a:off x="6433984" y="2128541"/>
            <a:ext cx="3972125" cy="37091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1308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ED496-B1C5-4636-845F-3BDB91B8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CC012-5F37-42C5-BF41-9A4FC822E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320" y="2213976"/>
            <a:ext cx="3750184" cy="564734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Logic behind programming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971DD8-82CB-46FC-9C23-6E9AB6FC75D8}"/>
              </a:ext>
            </a:extLst>
          </p:cNvPr>
          <p:cNvSpPr/>
          <p:nvPr/>
        </p:nvSpPr>
        <p:spPr>
          <a:xfrm>
            <a:off x="1047565" y="3728621"/>
            <a:ext cx="2059619" cy="1029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4F1715B-6CAD-4C2B-844D-613468080CFC}"/>
              </a:ext>
            </a:extLst>
          </p:cNvPr>
          <p:cNvSpPr/>
          <p:nvPr/>
        </p:nvSpPr>
        <p:spPr>
          <a:xfrm>
            <a:off x="4866443" y="3728621"/>
            <a:ext cx="2059619" cy="1029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92B358-F584-4978-9452-170940CC351C}"/>
              </a:ext>
            </a:extLst>
          </p:cNvPr>
          <p:cNvSpPr/>
          <p:nvPr/>
        </p:nvSpPr>
        <p:spPr>
          <a:xfrm>
            <a:off x="8852516" y="3728621"/>
            <a:ext cx="2059619" cy="1029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34052-9C0A-43A5-BB32-4997E61D86E0}"/>
              </a:ext>
            </a:extLst>
          </p:cNvPr>
          <p:cNvSpPr txBox="1"/>
          <p:nvPr/>
        </p:nvSpPr>
        <p:spPr>
          <a:xfrm>
            <a:off x="1478132" y="3781861"/>
            <a:ext cx="1344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Start-up</a:t>
            </a:r>
          </a:p>
          <a:p>
            <a:r>
              <a:rPr lang="en-SG" dirty="0"/>
              <a:t>(plug in 5v/ upload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2FB1D5-40A5-4B78-9EF6-3B1C5093560A}"/>
              </a:ext>
            </a:extLst>
          </p:cNvPr>
          <p:cNvSpPr txBox="1"/>
          <p:nvPr/>
        </p:nvSpPr>
        <p:spPr>
          <a:xfrm>
            <a:off x="5421928" y="3920360"/>
            <a:ext cx="134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Run void setup()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5E0F1-60C7-4078-A62B-B3B032DB613A}"/>
              </a:ext>
            </a:extLst>
          </p:cNvPr>
          <p:cNvSpPr txBox="1"/>
          <p:nvPr/>
        </p:nvSpPr>
        <p:spPr>
          <a:xfrm>
            <a:off x="9393629" y="3907912"/>
            <a:ext cx="977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Run void loop()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EEA0DC-B144-47DE-B113-36CCF547B0FD}"/>
              </a:ext>
            </a:extLst>
          </p:cNvPr>
          <p:cNvCxnSpPr>
            <a:cxnSpLocks/>
          </p:cNvCxnSpPr>
          <p:nvPr/>
        </p:nvCxnSpPr>
        <p:spPr>
          <a:xfrm>
            <a:off x="3327114" y="4195678"/>
            <a:ext cx="1333663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1E7D79-6B43-44E0-A9E6-B58AD7056C31}"/>
              </a:ext>
            </a:extLst>
          </p:cNvPr>
          <p:cNvCxnSpPr>
            <a:cxnSpLocks/>
          </p:cNvCxnSpPr>
          <p:nvPr/>
        </p:nvCxnSpPr>
        <p:spPr>
          <a:xfrm>
            <a:off x="7302672" y="4175831"/>
            <a:ext cx="1333663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3A1C139-E9AD-4D64-BCD1-4E0453A3D47E}"/>
              </a:ext>
            </a:extLst>
          </p:cNvPr>
          <p:cNvSpPr/>
          <p:nvPr/>
        </p:nvSpPr>
        <p:spPr>
          <a:xfrm>
            <a:off x="10242623" y="2991629"/>
            <a:ext cx="1865340" cy="2503792"/>
          </a:xfrm>
          <a:custGeom>
            <a:avLst/>
            <a:gdLst>
              <a:gd name="connsiteX0" fmla="*/ 0 w 1865340"/>
              <a:gd name="connsiteY0" fmla="*/ 435295 h 2503792"/>
              <a:gd name="connsiteX1" fmla="*/ 17756 w 1865340"/>
              <a:gd name="connsiteY1" fmla="*/ 355396 h 2503792"/>
              <a:gd name="connsiteX2" fmla="*/ 26633 w 1865340"/>
              <a:gd name="connsiteY2" fmla="*/ 328763 h 2503792"/>
              <a:gd name="connsiteX3" fmla="*/ 62144 w 1865340"/>
              <a:gd name="connsiteY3" fmla="*/ 284374 h 2503792"/>
              <a:gd name="connsiteX4" fmla="*/ 97655 w 1865340"/>
              <a:gd name="connsiteY4" fmla="*/ 231108 h 2503792"/>
              <a:gd name="connsiteX5" fmla="*/ 115410 w 1865340"/>
              <a:gd name="connsiteY5" fmla="*/ 204475 h 2503792"/>
              <a:gd name="connsiteX6" fmla="*/ 204187 w 1865340"/>
              <a:gd name="connsiteY6" fmla="*/ 151209 h 2503792"/>
              <a:gd name="connsiteX7" fmla="*/ 230820 w 1865340"/>
              <a:gd name="connsiteY7" fmla="*/ 133454 h 2503792"/>
              <a:gd name="connsiteX8" fmla="*/ 248575 w 1865340"/>
              <a:gd name="connsiteY8" fmla="*/ 115698 h 2503792"/>
              <a:gd name="connsiteX9" fmla="*/ 301841 w 1865340"/>
              <a:gd name="connsiteY9" fmla="*/ 97943 h 2503792"/>
              <a:gd name="connsiteX10" fmla="*/ 328474 w 1865340"/>
              <a:gd name="connsiteY10" fmla="*/ 89065 h 2503792"/>
              <a:gd name="connsiteX11" fmla="*/ 355107 w 1865340"/>
              <a:gd name="connsiteY11" fmla="*/ 71310 h 2503792"/>
              <a:gd name="connsiteX12" fmla="*/ 381740 w 1865340"/>
              <a:gd name="connsiteY12" fmla="*/ 62432 h 2503792"/>
              <a:gd name="connsiteX13" fmla="*/ 443884 w 1865340"/>
              <a:gd name="connsiteY13" fmla="*/ 44677 h 2503792"/>
              <a:gd name="connsiteX14" fmla="*/ 488272 w 1865340"/>
              <a:gd name="connsiteY14" fmla="*/ 26922 h 2503792"/>
              <a:gd name="connsiteX15" fmla="*/ 621437 w 1865340"/>
              <a:gd name="connsiteY15" fmla="*/ 18044 h 2503792"/>
              <a:gd name="connsiteX16" fmla="*/ 870012 w 1865340"/>
              <a:gd name="connsiteY16" fmla="*/ 18044 h 2503792"/>
              <a:gd name="connsiteX17" fmla="*/ 1020932 w 1865340"/>
              <a:gd name="connsiteY17" fmla="*/ 35799 h 2503792"/>
              <a:gd name="connsiteX18" fmla="*/ 1100831 w 1865340"/>
              <a:gd name="connsiteY18" fmla="*/ 62432 h 2503792"/>
              <a:gd name="connsiteX19" fmla="*/ 1180730 w 1865340"/>
              <a:gd name="connsiteY19" fmla="*/ 115698 h 2503792"/>
              <a:gd name="connsiteX20" fmla="*/ 1233996 w 1865340"/>
              <a:gd name="connsiteY20" fmla="*/ 151209 h 2503792"/>
              <a:gd name="connsiteX21" fmla="*/ 1269507 w 1865340"/>
              <a:gd name="connsiteY21" fmla="*/ 195597 h 2503792"/>
              <a:gd name="connsiteX22" fmla="*/ 1313895 w 1865340"/>
              <a:gd name="connsiteY22" fmla="*/ 231108 h 2503792"/>
              <a:gd name="connsiteX23" fmla="*/ 1349406 w 1865340"/>
              <a:gd name="connsiteY23" fmla="*/ 266619 h 2503792"/>
              <a:gd name="connsiteX24" fmla="*/ 1393794 w 1865340"/>
              <a:gd name="connsiteY24" fmla="*/ 302130 h 2503792"/>
              <a:gd name="connsiteX25" fmla="*/ 1420427 w 1865340"/>
              <a:gd name="connsiteY25" fmla="*/ 337640 h 2503792"/>
              <a:gd name="connsiteX26" fmla="*/ 1464816 w 1865340"/>
              <a:gd name="connsiteY26" fmla="*/ 373151 h 2503792"/>
              <a:gd name="connsiteX27" fmla="*/ 1482571 w 1865340"/>
              <a:gd name="connsiteY27" fmla="*/ 399784 h 2503792"/>
              <a:gd name="connsiteX28" fmla="*/ 1509204 w 1865340"/>
              <a:gd name="connsiteY28" fmla="*/ 435295 h 2503792"/>
              <a:gd name="connsiteX29" fmla="*/ 1526959 w 1865340"/>
              <a:gd name="connsiteY29" fmla="*/ 461928 h 2503792"/>
              <a:gd name="connsiteX30" fmla="*/ 1571348 w 1865340"/>
              <a:gd name="connsiteY30" fmla="*/ 506316 h 2503792"/>
              <a:gd name="connsiteX31" fmla="*/ 1597981 w 1865340"/>
              <a:gd name="connsiteY31" fmla="*/ 550704 h 2503792"/>
              <a:gd name="connsiteX32" fmla="*/ 1677880 w 1865340"/>
              <a:gd name="connsiteY32" fmla="*/ 666114 h 2503792"/>
              <a:gd name="connsiteX33" fmla="*/ 1731146 w 1865340"/>
              <a:gd name="connsiteY33" fmla="*/ 763768 h 2503792"/>
              <a:gd name="connsiteX34" fmla="*/ 1748901 w 1865340"/>
              <a:gd name="connsiteY34" fmla="*/ 808157 h 2503792"/>
              <a:gd name="connsiteX35" fmla="*/ 1775534 w 1865340"/>
              <a:gd name="connsiteY35" fmla="*/ 852545 h 2503792"/>
              <a:gd name="connsiteX36" fmla="*/ 1828800 w 1865340"/>
              <a:gd name="connsiteY36" fmla="*/ 1021221 h 2503792"/>
              <a:gd name="connsiteX37" fmla="*/ 1846556 w 1865340"/>
              <a:gd name="connsiteY37" fmla="*/ 1154386 h 2503792"/>
              <a:gd name="connsiteX38" fmla="*/ 1855433 w 1865340"/>
              <a:gd name="connsiteY38" fmla="*/ 1198774 h 2503792"/>
              <a:gd name="connsiteX39" fmla="*/ 1855433 w 1865340"/>
              <a:gd name="connsiteY39" fmla="*/ 1589392 h 2503792"/>
              <a:gd name="connsiteX40" fmla="*/ 1837678 w 1865340"/>
              <a:gd name="connsiteY40" fmla="*/ 1642658 h 2503792"/>
              <a:gd name="connsiteX41" fmla="*/ 1819923 w 1865340"/>
              <a:gd name="connsiteY41" fmla="*/ 1846844 h 2503792"/>
              <a:gd name="connsiteX42" fmla="*/ 1802167 w 1865340"/>
              <a:gd name="connsiteY42" fmla="*/ 1882355 h 2503792"/>
              <a:gd name="connsiteX43" fmla="*/ 1793290 w 1865340"/>
              <a:gd name="connsiteY43" fmla="*/ 1908988 h 2503792"/>
              <a:gd name="connsiteX44" fmla="*/ 1784412 w 1865340"/>
              <a:gd name="connsiteY44" fmla="*/ 1944498 h 2503792"/>
              <a:gd name="connsiteX45" fmla="*/ 1757779 w 1865340"/>
              <a:gd name="connsiteY45" fmla="*/ 1971131 h 2503792"/>
              <a:gd name="connsiteX46" fmla="*/ 1740024 w 1865340"/>
              <a:gd name="connsiteY46" fmla="*/ 2024397 h 2503792"/>
              <a:gd name="connsiteX47" fmla="*/ 1713391 w 1865340"/>
              <a:gd name="connsiteY47" fmla="*/ 2095419 h 2503792"/>
              <a:gd name="connsiteX48" fmla="*/ 1686758 w 1865340"/>
              <a:gd name="connsiteY48" fmla="*/ 2113174 h 2503792"/>
              <a:gd name="connsiteX49" fmla="*/ 1571348 w 1865340"/>
              <a:gd name="connsiteY49" fmla="*/ 2210829 h 2503792"/>
              <a:gd name="connsiteX50" fmla="*/ 1473693 w 1865340"/>
              <a:gd name="connsiteY50" fmla="*/ 2272972 h 2503792"/>
              <a:gd name="connsiteX51" fmla="*/ 1429305 w 1865340"/>
              <a:gd name="connsiteY51" fmla="*/ 2290728 h 2503792"/>
              <a:gd name="connsiteX52" fmla="*/ 1402672 w 1865340"/>
              <a:gd name="connsiteY52" fmla="*/ 2308483 h 2503792"/>
              <a:gd name="connsiteX53" fmla="*/ 1313895 w 1865340"/>
              <a:gd name="connsiteY53" fmla="*/ 2343994 h 2503792"/>
              <a:gd name="connsiteX54" fmla="*/ 1225119 w 1865340"/>
              <a:gd name="connsiteY54" fmla="*/ 2388382 h 2503792"/>
              <a:gd name="connsiteX55" fmla="*/ 1118587 w 1865340"/>
              <a:gd name="connsiteY55" fmla="*/ 2415015 h 2503792"/>
              <a:gd name="connsiteX56" fmla="*/ 1074198 w 1865340"/>
              <a:gd name="connsiteY56" fmla="*/ 2441648 h 2503792"/>
              <a:gd name="connsiteX57" fmla="*/ 985422 w 1865340"/>
              <a:gd name="connsiteY57" fmla="*/ 2459403 h 2503792"/>
              <a:gd name="connsiteX58" fmla="*/ 878890 w 1865340"/>
              <a:gd name="connsiteY58" fmla="*/ 2494914 h 2503792"/>
              <a:gd name="connsiteX59" fmla="*/ 843379 w 1865340"/>
              <a:gd name="connsiteY59" fmla="*/ 2503792 h 2503792"/>
              <a:gd name="connsiteX60" fmla="*/ 665826 w 1865340"/>
              <a:gd name="connsiteY60" fmla="*/ 2494914 h 2503792"/>
              <a:gd name="connsiteX61" fmla="*/ 559293 w 1865340"/>
              <a:gd name="connsiteY61" fmla="*/ 2468281 h 2503792"/>
              <a:gd name="connsiteX62" fmla="*/ 523783 w 1865340"/>
              <a:gd name="connsiteY62" fmla="*/ 2459403 h 2503792"/>
              <a:gd name="connsiteX63" fmla="*/ 506027 w 1865340"/>
              <a:gd name="connsiteY63" fmla="*/ 2441648 h 2503792"/>
              <a:gd name="connsiteX64" fmla="*/ 417251 w 1865340"/>
              <a:gd name="connsiteY64" fmla="*/ 2406137 h 2503792"/>
              <a:gd name="connsiteX65" fmla="*/ 390618 w 1865340"/>
              <a:gd name="connsiteY65" fmla="*/ 2397260 h 2503792"/>
              <a:gd name="connsiteX66" fmla="*/ 346229 w 1865340"/>
              <a:gd name="connsiteY66" fmla="*/ 2361749 h 2503792"/>
              <a:gd name="connsiteX67" fmla="*/ 284086 w 1865340"/>
              <a:gd name="connsiteY67" fmla="*/ 2290728 h 2503792"/>
              <a:gd name="connsiteX68" fmla="*/ 266330 w 1865340"/>
              <a:gd name="connsiteY68" fmla="*/ 2255217 h 2503792"/>
              <a:gd name="connsiteX69" fmla="*/ 221942 w 1865340"/>
              <a:gd name="connsiteY69" fmla="*/ 2184196 h 2503792"/>
              <a:gd name="connsiteX70" fmla="*/ 213064 w 1865340"/>
              <a:gd name="connsiteY70" fmla="*/ 2130930 h 2503792"/>
              <a:gd name="connsiteX71" fmla="*/ 195309 w 1865340"/>
              <a:gd name="connsiteY71" fmla="*/ 2104296 h 2503792"/>
              <a:gd name="connsiteX72" fmla="*/ 186431 w 1865340"/>
              <a:gd name="connsiteY72" fmla="*/ 2068786 h 2503792"/>
              <a:gd name="connsiteX73" fmla="*/ 150921 w 1865340"/>
              <a:gd name="connsiteY73" fmla="*/ 2113174 h 2503792"/>
              <a:gd name="connsiteX74" fmla="*/ 79899 w 1865340"/>
              <a:gd name="connsiteY74" fmla="*/ 2201951 h 2503792"/>
              <a:gd name="connsiteX75" fmla="*/ 106532 w 1865340"/>
              <a:gd name="connsiteY75" fmla="*/ 2139807 h 2503792"/>
              <a:gd name="connsiteX76" fmla="*/ 115410 w 1865340"/>
              <a:gd name="connsiteY76" fmla="*/ 2113174 h 2503792"/>
              <a:gd name="connsiteX77" fmla="*/ 133165 w 1865340"/>
              <a:gd name="connsiteY77" fmla="*/ 2086541 h 2503792"/>
              <a:gd name="connsiteX78" fmla="*/ 159798 w 1865340"/>
              <a:gd name="connsiteY78" fmla="*/ 2033275 h 2503792"/>
              <a:gd name="connsiteX79" fmla="*/ 257453 w 1865340"/>
              <a:gd name="connsiteY79" fmla="*/ 2059908 h 2503792"/>
              <a:gd name="connsiteX80" fmla="*/ 310719 w 1865340"/>
              <a:gd name="connsiteY80" fmla="*/ 2104296 h 2503792"/>
              <a:gd name="connsiteX81" fmla="*/ 372862 w 1865340"/>
              <a:gd name="connsiteY81" fmla="*/ 2139807 h 2503792"/>
              <a:gd name="connsiteX82" fmla="*/ 408373 w 1865340"/>
              <a:gd name="connsiteY82" fmla="*/ 2157563 h 250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865340" h="2503792">
                <a:moveTo>
                  <a:pt x="0" y="435295"/>
                </a:moveTo>
                <a:cubicBezTo>
                  <a:pt x="6104" y="404774"/>
                  <a:pt x="9396" y="384657"/>
                  <a:pt x="17756" y="355396"/>
                </a:cubicBezTo>
                <a:cubicBezTo>
                  <a:pt x="20327" y="346398"/>
                  <a:pt x="21818" y="336787"/>
                  <a:pt x="26633" y="328763"/>
                </a:cubicBezTo>
                <a:cubicBezTo>
                  <a:pt x="76183" y="246178"/>
                  <a:pt x="8835" y="390992"/>
                  <a:pt x="62144" y="284374"/>
                </a:cubicBezTo>
                <a:cubicBezTo>
                  <a:pt x="97247" y="214167"/>
                  <a:pt x="34547" y="306838"/>
                  <a:pt x="97655" y="231108"/>
                </a:cubicBezTo>
                <a:cubicBezTo>
                  <a:pt x="104485" y="222911"/>
                  <a:pt x="107380" y="211501"/>
                  <a:pt x="115410" y="204475"/>
                </a:cubicBezTo>
                <a:cubicBezTo>
                  <a:pt x="156291" y="168704"/>
                  <a:pt x="164099" y="174116"/>
                  <a:pt x="204187" y="151209"/>
                </a:cubicBezTo>
                <a:cubicBezTo>
                  <a:pt x="213451" y="145916"/>
                  <a:pt x="222489" y="140119"/>
                  <a:pt x="230820" y="133454"/>
                </a:cubicBezTo>
                <a:cubicBezTo>
                  <a:pt x="237356" y="128225"/>
                  <a:pt x="241089" y="119441"/>
                  <a:pt x="248575" y="115698"/>
                </a:cubicBezTo>
                <a:cubicBezTo>
                  <a:pt x="265315" y="107328"/>
                  <a:pt x="284086" y="103861"/>
                  <a:pt x="301841" y="97943"/>
                </a:cubicBezTo>
                <a:cubicBezTo>
                  <a:pt x="310719" y="94984"/>
                  <a:pt x="320688" y="94256"/>
                  <a:pt x="328474" y="89065"/>
                </a:cubicBezTo>
                <a:cubicBezTo>
                  <a:pt x="337352" y="83147"/>
                  <a:pt x="345564" y="76082"/>
                  <a:pt x="355107" y="71310"/>
                </a:cubicBezTo>
                <a:cubicBezTo>
                  <a:pt x="363477" y="67125"/>
                  <a:pt x="372742" y="65003"/>
                  <a:pt x="381740" y="62432"/>
                </a:cubicBezTo>
                <a:cubicBezTo>
                  <a:pt x="420931" y="51235"/>
                  <a:pt x="409816" y="57452"/>
                  <a:pt x="443884" y="44677"/>
                </a:cubicBezTo>
                <a:cubicBezTo>
                  <a:pt x="458805" y="39082"/>
                  <a:pt x="472513" y="29286"/>
                  <a:pt x="488272" y="26922"/>
                </a:cubicBezTo>
                <a:cubicBezTo>
                  <a:pt x="532267" y="20323"/>
                  <a:pt x="577049" y="21003"/>
                  <a:pt x="621437" y="18044"/>
                </a:cubicBezTo>
                <a:cubicBezTo>
                  <a:pt x="716040" y="-13492"/>
                  <a:pt x="656677" y="2806"/>
                  <a:pt x="870012" y="18044"/>
                </a:cubicBezTo>
                <a:cubicBezTo>
                  <a:pt x="920537" y="21653"/>
                  <a:pt x="970625" y="29881"/>
                  <a:pt x="1020932" y="35799"/>
                </a:cubicBezTo>
                <a:cubicBezTo>
                  <a:pt x="1047565" y="44677"/>
                  <a:pt x="1076758" y="47988"/>
                  <a:pt x="1100831" y="62432"/>
                </a:cubicBezTo>
                <a:cubicBezTo>
                  <a:pt x="1186661" y="113929"/>
                  <a:pt x="1106761" y="63919"/>
                  <a:pt x="1180730" y="115698"/>
                </a:cubicBezTo>
                <a:cubicBezTo>
                  <a:pt x="1198212" y="127935"/>
                  <a:pt x="1218135" y="136934"/>
                  <a:pt x="1233996" y="151209"/>
                </a:cubicBezTo>
                <a:cubicBezTo>
                  <a:pt x="1248080" y="163885"/>
                  <a:pt x="1256109" y="182199"/>
                  <a:pt x="1269507" y="195597"/>
                </a:cubicBezTo>
                <a:cubicBezTo>
                  <a:pt x="1282905" y="208995"/>
                  <a:pt x="1299733" y="218519"/>
                  <a:pt x="1313895" y="231108"/>
                </a:cubicBezTo>
                <a:cubicBezTo>
                  <a:pt x="1326407" y="242230"/>
                  <a:pt x="1336894" y="255497"/>
                  <a:pt x="1349406" y="266619"/>
                </a:cubicBezTo>
                <a:cubicBezTo>
                  <a:pt x="1363568" y="279208"/>
                  <a:pt x="1380396" y="288732"/>
                  <a:pt x="1393794" y="302130"/>
                </a:cubicBezTo>
                <a:cubicBezTo>
                  <a:pt x="1404256" y="312592"/>
                  <a:pt x="1409965" y="327178"/>
                  <a:pt x="1420427" y="337640"/>
                </a:cubicBezTo>
                <a:cubicBezTo>
                  <a:pt x="1433826" y="351039"/>
                  <a:pt x="1451417" y="359752"/>
                  <a:pt x="1464816" y="373151"/>
                </a:cubicBezTo>
                <a:cubicBezTo>
                  <a:pt x="1472361" y="380696"/>
                  <a:pt x="1476369" y="391102"/>
                  <a:pt x="1482571" y="399784"/>
                </a:cubicBezTo>
                <a:cubicBezTo>
                  <a:pt x="1491171" y="411824"/>
                  <a:pt x="1500604" y="423255"/>
                  <a:pt x="1509204" y="435295"/>
                </a:cubicBezTo>
                <a:cubicBezTo>
                  <a:pt x="1515406" y="443977"/>
                  <a:pt x="1519933" y="453898"/>
                  <a:pt x="1526959" y="461928"/>
                </a:cubicBezTo>
                <a:cubicBezTo>
                  <a:pt x="1540738" y="477676"/>
                  <a:pt x="1558276" y="489976"/>
                  <a:pt x="1571348" y="506316"/>
                </a:cubicBezTo>
                <a:cubicBezTo>
                  <a:pt x="1582127" y="519790"/>
                  <a:pt x="1588410" y="536347"/>
                  <a:pt x="1597981" y="550704"/>
                </a:cubicBezTo>
                <a:cubicBezTo>
                  <a:pt x="1620495" y="584476"/>
                  <a:pt x="1666863" y="633063"/>
                  <a:pt x="1677880" y="666114"/>
                </a:cubicBezTo>
                <a:cubicBezTo>
                  <a:pt x="1701627" y="737356"/>
                  <a:pt x="1683943" y="704766"/>
                  <a:pt x="1731146" y="763768"/>
                </a:cubicBezTo>
                <a:cubicBezTo>
                  <a:pt x="1737064" y="778564"/>
                  <a:pt x="1741774" y="793903"/>
                  <a:pt x="1748901" y="808157"/>
                </a:cubicBezTo>
                <a:cubicBezTo>
                  <a:pt x="1756618" y="823590"/>
                  <a:pt x="1768964" y="836590"/>
                  <a:pt x="1775534" y="852545"/>
                </a:cubicBezTo>
                <a:cubicBezTo>
                  <a:pt x="1781660" y="867422"/>
                  <a:pt x="1821596" y="987600"/>
                  <a:pt x="1828800" y="1021221"/>
                </a:cubicBezTo>
                <a:cubicBezTo>
                  <a:pt x="1833692" y="1044052"/>
                  <a:pt x="1843474" y="1134354"/>
                  <a:pt x="1846556" y="1154386"/>
                </a:cubicBezTo>
                <a:cubicBezTo>
                  <a:pt x="1848850" y="1169300"/>
                  <a:pt x="1852474" y="1183978"/>
                  <a:pt x="1855433" y="1198774"/>
                </a:cubicBezTo>
                <a:cubicBezTo>
                  <a:pt x="1864532" y="1362555"/>
                  <a:pt x="1872207" y="1410473"/>
                  <a:pt x="1855433" y="1589392"/>
                </a:cubicBezTo>
                <a:cubicBezTo>
                  <a:pt x="1853686" y="1608026"/>
                  <a:pt x="1843596" y="1624903"/>
                  <a:pt x="1837678" y="1642658"/>
                </a:cubicBezTo>
                <a:cubicBezTo>
                  <a:pt x="1837081" y="1653396"/>
                  <a:pt x="1836683" y="1796565"/>
                  <a:pt x="1819923" y="1846844"/>
                </a:cubicBezTo>
                <a:cubicBezTo>
                  <a:pt x="1815738" y="1859399"/>
                  <a:pt x="1807380" y="1870191"/>
                  <a:pt x="1802167" y="1882355"/>
                </a:cubicBezTo>
                <a:cubicBezTo>
                  <a:pt x="1798481" y="1890956"/>
                  <a:pt x="1795861" y="1899990"/>
                  <a:pt x="1793290" y="1908988"/>
                </a:cubicBezTo>
                <a:cubicBezTo>
                  <a:pt x="1789938" y="1920720"/>
                  <a:pt x="1790465" y="1933905"/>
                  <a:pt x="1784412" y="1944498"/>
                </a:cubicBezTo>
                <a:cubicBezTo>
                  <a:pt x="1778183" y="1955399"/>
                  <a:pt x="1766657" y="1962253"/>
                  <a:pt x="1757779" y="1971131"/>
                </a:cubicBezTo>
                <a:cubicBezTo>
                  <a:pt x="1751861" y="1988886"/>
                  <a:pt x="1745402" y="2006471"/>
                  <a:pt x="1740024" y="2024397"/>
                </a:cubicBezTo>
                <a:cubicBezTo>
                  <a:pt x="1732185" y="2050527"/>
                  <a:pt x="1731994" y="2073095"/>
                  <a:pt x="1713391" y="2095419"/>
                </a:cubicBezTo>
                <a:cubicBezTo>
                  <a:pt x="1706561" y="2103616"/>
                  <a:pt x="1695039" y="2106446"/>
                  <a:pt x="1686758" y="2113174"/>
                </a:cubicBezTo>
                <a:cubicBezTo>
                  <a:pt x="1647647" y="2144952"/>
                  <a:pt x="1613864" y="2183774"/>
                  <a:pt x="1571348" y="2210829"/>
                </a:cubicBezTo>
                <a:cubicBezTo>
                  <a:pt x="1538796" y="2231543"/>
                  <a:pt x="1509517" y="2258642"/>
                  <a:pt x="1473693" y="2272972"/>
                </a:cubicBezTo>
                <a:cubicBezTo>
                  <a:pt x="1458897" y="2278891"/>
                  <a:pt x="1443558" y="2283601"/>
                  <a:pt x="1429305" y="2290728"/>
                </a:cubicBezTo>
                <a:cubicBezTo>
                  <a:pt x="1419762" y="2295500"/>
                  <a:pt x="1412360" y="2304012"/>
                  <a:pt x="1402672" y="2308483"/>
                </a:cubicBezTo>
                <a:cubicBezTo>
                  <a:pt x="1373734" y="2321839"/>
                  <a:pt x="1342402" y="2329740"/>
                  <a:pt x="1313895" y="2343994"/>
                </a:cubicBezTo>
                <a:cubicBezTo>
                  <a:pt x="1284303" y="2358790"/>
                  <a:pt x="1257561" y="2381893"/>
                  <a:pt x="1225119" y="2388382"/>
                </a:cubicBezTo>
                <a:cubicBezTo>
                  <a:pt x="1159605" y="2401485"/>
                  <a:pt x="1195239" y="2393115"/>
                  <a:pt x="1118587" y="2415015"/>
                </a:cubicBezTo>
                <a:cubicBezTo>
                  <a:pt x="1103791" y="2423893"/>
                  <a:pt x="1090568" y="2436191"/>
                  <a:pt x="1074198" y="2441648"/>
                </a:cubicBezTo>
                <a:cubicBezTo>
                  <a:pt x="1045569" y="2451191"/>
                  <a:pt x="985422" y="2459403"/>
                  <a:pt x="985422" y="2459403"/>
                </a:cubicBezTo>
                <a:cubicBezTo>
                  <a:pt x="928084" y="2488073"/>
                  <a:pt x="962751" y="2473949"/>
                  <a:pt x="878890" y="2494914"/>
                </a:cubicBezTo>
                <a:lnTo>
                  <a:pt x="843379" y="2503792"/>
                </a:lnTo>
                <a:cubicBezTo>
                  <a:pt x="784195" y="2500833"/>
                  <a:pt x="724747" y="2501227"/>
                  <a:pt x="665826" y="2494914"/>
                </a:cubicBezTo>
                <a:cubicBezTo>
                  <a:pt x="665819" y="2494913"/>
                  <a:pt x="577052" y="2472721"/>
                  <a:pt x="559293" y="2468281"/>
                </a:cubicBezTo>
                <a:lnTo>
                  <a:pt x="523783" y="2459403"/>
                </a:lnTo>
                <a:cubicBezTo>
                  <a:pt x="517864" y="2453485"/>
                  <a:pt x="512991" y="2446291"/>
                  <a:pt x="506027" y="2441648"/>
                </a:cubicBezTo>
                <a:cubicBezTo>
                  <a:pt x="479903" y="2424232"/>
                  <a:pt x="446123" y="2415761"/>
                  <a:pt x="417251" y="2406137"/>
                </a:cubicBezTo>
                <a:lnTo>
                  <a:pt x="390618" y="2397260"/>
                </a:lnTo>
                <a:cubicBezTo>
                  <a:pt x="373150" y="2385614"/>
                  <a:pt x="358877" y="2378613"/>
                  <a:pt x="346229" y="2361749"/>
                </a:cubicBezTo>
                <a:cubicBezTo>
                  <a:pt x="294442" y="2292699"/>
                  <a:pt x="333654" y="2323773"/>
                  <a:pt x="284086" y="2290728"/>
                </a:cubicBezTo>
                <a:cubicBezTo>
                  <a:pt x="278167" y="2278891"/>
                  <a:pt x="272998" y="2266648"/>
                  <a:pt x="266330" y="2255217"/>
                </a:cubicBezTo>
                <a:cubicBezTo>
                  <a:pt x="252263" y="2231103"/>
                  <a:pt x="221942" y="2184196"/>
                  <a:pt x="221942" y="2184196"/>
                </a:cubicBezTo>
                <a:cubicBezTo>
                  <a:pt x="218983" y="2166441"/>
                  <a:pt x="218756" y="2148007"/>
                  <a:pt x="213064" y="2130930"/>
                </a:cubicBezTo>
                <a:cubicBezTo>
                  <a:pt x="209690" y="2120808"/>
                  <a:pt x="199512" y="2114103"/>
                  <a:pt x="195309" y="2104296"/>
                </a:cubicBezTo>
                <a:cubicBezTo>
                  <a:pt x="190503" y="2093082"/>
                  <a:pt x="189390" y="2080623"/>
                  <a:pt x="186431" y="2068786"/>
                </a:cubicBezTo>
                <a:cubicBezTo>
                  <a:pt x="129955" y="2106436"/>
                  <a:pt x="182517" y="2063522"/>
                  <a:pt x="150921" y="2113174"/>
                </a:cubicBezTo>
                <a:cubicBezTo>
                  <a:pt x="116918" y="2166609"/>
                  <a:pt x="111712" y="2170140"/>
                  <a:pt x="79899" y="2201951"/>
                </a:cubicBezTo>
                <a:cubicBezTo>
                  <a:pt x="100719" y="2139492"/>
                  <a:pt x="73622" y="2216598"/>
                  <a:pt x="106532" y="2139807"/>
                </a:cubicBezTo>
                <a:cubicBezTo>
                  <a:pt x="110218" y="2131206"/>
                  <a:pt x="111225" y="2121544"/>
                  <a:pt x="115410" y="2113174"/>
                </a:cubicBezTo>
                <a:cubicBezTo>
                  <a:pt x="120182" y="2103631"/>
                  <a:pt x="128393" y="2096084"/>
                  <a:pt x="133165" y="2086541"/>
                </a:cubicBezTo>
                <a:cubicBezTo>
                  <a:pt x="169920" y="2013031"/>
                  <a:pt x="108915" y="2109601"/>
                  <a:pt x="159798" y="2033275"/>
                </a:cubicBezTo>
                <a:cubicBezTo>
                  <a:pt x="187004" y="2038716"/>
                  <a:pt x="233948" y="2046197"/>
                  <a:pt x="257453" y="2059908"/>
                </a:cubicBezTo>
                <a:cubicBezTo>
                  <a:pt x="277417" y="2071553"/>
                  <a:pt x="291716" y="2091140"/>
                  <a:pt x="310719" y="2104296"/>
                </a:cubicBezTo>
                <a:cubicBezTo>
                  <a:pt x="330335" y="2117876"/>
                  <a:pt x="351917" y="2128382"/>
                  <a:pt x="372862" y="2139807"/>
                </a:cubicBezTo>
                <a:cubicBezTo>
                  <a:pt x="384480" y="2146144"/>
                  <a:pt x="408373" y="2157563"/>
                  <a:pt x="408373" y="215756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8013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A195F-EE08-41CF-A41C-BD9C36955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1EBF5-7078-42E2-9DB0-8BD960A3C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44633"/>
          </a:xfrm>
        </p:spPr>
        <p:txBody>
          <a:bodyPr/>
          <a:lstStyle/>
          <a:p>
            <a:pPr marL="0" indent="0" algn="ctr"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Delay ()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885A22-DE0B-4565-A36F-38C9E1DA8E1E}"/>
              </a:ext>
            </a:extLst>
          </p:cNvPr>
          <p:cNvSpPr txBox="1">
            <a:spLocks/>
          </p:cNvSpPr>
          <p:nvPr/>
        </p:nvSpPr>
        <p:spPr>
          <a:xfrm>
            <a:off x="1141412" y="3293616"/>
            <a:ext cx="9905999" cy="2814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Stops all processes for a certain milliseconds!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delay(500);                       //stops for 0.5 seconds or 500 milliseconds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delay(10);                         //stops for 0.01 seconds or 10 milliseconds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delay(1000);                     //stops for 1 second or 1000 milliseconds</a:t>
            </a:r>
          </a:p>
        </p:txBody>
      </p:sp>
    </p:spTree>
    <p:extLst>
      <p:ext uri="{BB962C8B-B14F-4D97-AF65-F5344CB8AC3E}">
        <p14:creationId xmlns:p14="http://schemas.microsoft.com/office/powerpoint/2010/main" val="774631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9C44-88CD-4306-960A-0037C4D8D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8CD0C-ED5E-453C-8D25-D90CAB2E6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254339" cy="4231213"/>
          </a:xfrm>
        </p:spPr>
        <p:txBody>
          <a:bodyPr/>
          <a:lstStyle/>
          <a:p>
            <a:pPr marL="0" indent="0" algn="ctr">
              <a:buNone/>
            </a:pPr>
            <a:r>
              <a:rPr lang="en-SG" dirty="0"/>
              <a:t>Serial.begin()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Initialises Serial protocol, a method to talk to your computer! It comes with </a:t>
            </a:r>
            <a:r>
              <a:rPr lang="en-SG" dirty="0">
                <a:solidFill>
                  <a:schemeClr val="accent3"/>
                </a:solidFill>
              </a:rPr>
              <a:t>baud rate (bit rate).</a:t>
            </a:r>
          </a:p>
          <a:p>
            <a:pPr marL="0" indent="0">
              <a:buNone/>
            </a:pPr>
            <a:r>
              <a:rPr lang="en-SG" dirty="0"/>
              <a:t>e.g.</a:t>
            </a:r>
          </a:p>
          <a:p>
            <a:pPr marL="0" indent="0">
              <a:buNone/>
            </a:pPr>
            <a:r>
              <a:rPr lang="en-SG" dirty="0"/>
              <a:t>Serial.begin(9600);</a:t>
            </a:r>
          </a:p>
          <a:p>
            <a:pPr marL="0" indent="0">
              <a:buNone/>
            </a:pPr>
            <a:r>
              <a:rPr lang="en-SG" dirty="0"/>
              <a:t>Serial.begin(115200);</a:t>
            </a:r>
          </a:p>
        </p:txBody>
      </p:sp>
    </p:spTree>
    <p:extLst>
      <p:ext uri="{BB962C8B-B14F-4D97-AF65-F5344CB8AC3E}">
        <p14:creationId xmlns:p14="http://schemas.microsoft.com/office/powerpoint/2010/main" val="4166822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9C44-88CD-4306-960A-0037C4D8D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8CD0C-ED5E-453C-8D25-D90CAB2E6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254339" cy="4231213"/>
          </a:xfrm>
        </p:spPr>
        <p:txBody>
          <a:bodyPr/>
          <a:lstStyle/>
          <a:p>
            <a:pPr marL="0" indent="0" algn="ctr">
              <a:buNone/>
            </a:pPr>
            <a:r>
              <a:rPr lang="en-SG" dirty="0"/>
              <a:t>Serial.println()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Uses Serial protocol to send characters to your computer</a:t>
            </a:r>
          </a:p>
          <a:p>
            <a:pPr marL="0" indent="0">
              <a:buNone/>
            </a:pPr>
            <a:r>
              <a:rPr lang="en-SG" dirty="0"/>
              <a:t>e.g.</a:t>
            </a:r>
          </a:p>
          <a:p>
            <a:pPr marL="0" indent="0">
              <a:buNone/>
            </a:pPr>
            <a:r>
              <a:rPr lang="en-SG" dirty="0"/>
              <a:t>Serial.println(“Hello world);</a:t>
            </a:r>
          </a:p>
          <a:p>
            <a:pPr marL="0" indent="0">
              <a:buNone/>
            </a:pPr>
            <a:r>
              <a:rPr lang="en-SG" dirty="0"/>
              <a:t>Serial.println(35);</a:t>
            </a:r>
          </a:p>
        </p:txBody>
      </p:sp>
    </p:spTree>
    <p:extLst>
      <p:ext uri="{BB962C8B-B14F-4D97-AF65-F5344CB8AC3E}">
        <p14:creationId xmlns:p14="http://schemas.microsoft.com/office/powerpoint/2010/main" val="1544486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7EB1-0826-495D-8C77-C8085A182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Try this! Hello world example!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E6809-51C0-48E9-9EAD-30BA87D77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00" y="2619005"/>
            <a:ext cx="6858000" cy="2152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02F227-1F6D-4AB6-917D-B595859C7D33}"/>
              </a:ext>
            </a:extLst>
          </p:cNvPr>
          <p:cNvSpPr txBox="1"/>
          <p:nvPr/>
        </p:nvSpPr>
        <p:spPr>
          <a:xfrm>
            <a:off x="8416030" y="2097088"/>
            <a:ext cx="36220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Logic:</a:t>
            </a:r>
          </a:p>
          <a:p>
            <a:pPr marL="457200" indent="-457200">
              <a:buAutoNum type="arabicParenR"/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Runs void setup()</a:t>
            </a:r>
          </a:p>
          <a:p>
            <a:pPr marL="342900" indent="-342900">
              <a:buFontTx/>
              <a:buChar char="-"/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Initialise serial protocol at 9600 baud rate</a:t>
            </a:r>
          </a:p>
          <a:p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2) Runs void loop()</a:t>
            </a:r>
          </a:p>
          <a:p>
            <a:pPr marL="342900" indent="-342900">
              <a:buFontTx/>
              <a:buChar char="-"/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Use serial protocol to print “hello world”</a:t>
            </a:r>
          </a:p>
          <a:p>
            <a:pPr marL="342900" indent="-342900">
              <a:buFontTx/>
              <a:buChar char="-"/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Waits for 0.5 seconds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6E5E2-C16E-47BD-AFDC-ED99FA1653D0}"/>
              </a:ext>
            </a:extLst>
          </p:cNvPr>
          <p:cNvSpPr txBox="1"/>
          <p:nvPr/>
        </p:nvSpPr>
        <p:spPr>
          <a:xfrm>
            <a:off x="3604335" y="5069150"/>
            <a:ext cx="2734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done writing</a:t>
            </a:r>
          </a:p>
          <a:p>
            <a:r>
              <a:rPr lang="en-SG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upload</a:t>
            </a:r>
          </a:p>
          <a:p>
            <a:r>
              <a:rPr lang="en-SG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 </a:t>
            </a:r>
            <a:r>
              <a:rPr lang="en-SG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Ctr</a:t>
            </a:r>
            <a:r>
              <a:rPr lang="en-SG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-Shift-M</a:t>
            </a:r>
          </a:p>
        </p:txBody>
      </p:sp>
    </p:spTree>
    <p:extLst>
      <p:ext uri="{BB962C8B-B14F-4D97-AF65-F5344CB8AC3E}">
        <p14:creationId xmlns:p14="http://schemas.microsoft.com/office/powerpoint/2010/main" val="899333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A0080-5CFD-421B-9440-BFEB6264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38711-3C96-4AAC-A820-723D73C6A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71266"/>
          </a:xfrm>
        </p:spPr>
        <p:txBody>
          <a:bodyPr/>
          <a:lstStyle/>
          <a:p>
            <a:pPr marL="0" indent="0" algn="ctr"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PinMode()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0B851A-E5FC-4898-90FF-3D588F69A35F}"/>
              </a:ext>
            </a:extLst>
          </p:cNvPr>
          <p:cNvSpPr txBox="1">
            <a:spLocks/>
          </p:cNvSpPr>
          <p:nvPr/>
        </p:nvSpPr>
        <p:spPr>
          <a:xfrm>
            <a:off x="1141412" y="2920753"/>
            <a:ext cx="9905999" cy="671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C4FB9A-D2E0-4F32-A89A-ECA4CF0AA3A2}"/>
              </a:ext>
            </a:extLst>
          </p:cNvPr>
          <p:cNvSpPr txBox="1">
            <a:spLocks/>
          </p:cNvSpPr>
          <p:nvPr/>
        </p:nvSpPr>
        <p:spPr>
          <a:xfrm>
            <a:off x="1141411" y="3073152"/>
            <a:ext cx="9905999" cy="3212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Tells the Arduino which pin you are using, if it is OUTPUT or INPUT!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(3, OUTPUT)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(A0, INPUT)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89700-C169-4667-A106-C713F9FA9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432" y="3493179"/>
            <a:ext cx="3870664" cy="374970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9944B6-64F4-4405-9D32-14212F39DF8C}"/>
              </a:ext>
            </a:extLst>
          </p:cNvPr>
          <p:cNvCxnSpPr>
            <a:cxnSpLocks/>
          </p:cNvCxnSpPr>
          <p:nvPr/>
        </p:nvCxnSpPr>
        <p:spPr>
          <a:xfrm flipV="1">
            <a:off x="4484168" y="4154750"/>
            <a:ext cx="4544422" cy="326038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8F2AD2-86C1-4DB4-929E-034287D796B4}"/>
              </a:ext>
            </a:extLst>
          </p:cNvPr>
          <p:cNvCxnSpPr>
            <a:cxnSpLocks/>
          </p:cNvCxnSpPr>
          <p:nvPr/>
        </p:nvCxnSpPr>
        <p:spPr>
          <a:xfrm>
            <a:off x="4413147" y="5110455"/>
            <a:ext cx="4362053" cy="784318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491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D94E-F72B-490C-A7D1-86D10FA2C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8A9E3-D226-4DDE-ADDA-97DAF29DD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573612"/>
          </a:xfrm>
        </p:spPr>
        <p:txBody>
          <a:bodyPr/>
          <a:lstStyle/>
          <a:p>
            <a:pPr marL="0" indent="0" algn="ctr">
              <a:buNone/>
            </a:pP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() and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digitalRead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53AAAB-360F-45A8-BCDF-1ADB14A4A60B}"/>
              </a:ext>
            </a:extLst>
          </p:cNvPr>
          <p:cNvSpPr txBox="1">
            <a:spLocks/>
          </p:cNvSpPr>
          <p:nvPr/>
        </p:nvSpPr>
        <p:spPr>
          <a:xfrm>
            <a:off x="1141412" y="3275859"/>
            <a:ext cx="4123047" cy="3355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DigitalWrite()</a:t>
            </a:r>
          </a:p>
          <a:p>
            <a:pPr>
              <a:buFontTx/>
              <a:buChar char="-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>
              <a:buFontTx/>
              <a:buChar char="-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HIGH or LOW</a:t>
            </a:r>
          </a:p>
          <a:p>
            <a:pPr marL="0" indent="0">
              <a:buNone/>
            </a:pP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CD354-25DA-4FDD-BD3A-C6E0B7A39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97" y="5126668"/>
            <a:ext cx="2657475" cy="1504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9E4151-31A2-4DD1-A1D2-2CF83F283B6E}"/>
              </a:ext>
            </a:extLst>
          </p:cNvPr>
          <p:cNvSpPr/>
          <p:nvPr/>
        </p:nvSpPr>
        <p:spPr>
          <a:xfrm>
            <a:off x="1043758" y="3145652"/>
            <a:ext cx="3732428" cy="361617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5CA1F3-D610-456E-8C16-8E924A9BF320}"/>
              </a:ext>
            </a:extLst>
          </p:cNvPr>
          <p:cNvSpPr/>
          <p:nvPr/>
        </p:nvSpPr>
        <p:spPr>
          <a:xfrm>
            <a:off x="7075286" y="2975498"/>
            <a:ext cx="3972125" cy="37091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50D995-4CF8-47A6-83E4-767BEFA439BE}"/>
              </a:ext>
            </a:extLst>
          </p:cNvPr>
          <p:cNvSpPr txBox="1">
            <a:spLocks/>
          </p:cNvSpPr>
          <p:nvPr/>
        </p:nvSpPr>
        <p:spPr>
          <a:xfrm>
            <a:off x="7312872" y="3145652"/>
            <a:ext cx="4123047" cy="3355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DigitalRead()</a:t>
            </a:r>
          </a:p>
          <a:p>
            <a:pPr>
              <a:buFontTx/>
              <a:buChar char="-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>
              <a:buFontTx/>
              <a:buChar char="-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Returns 1 or 0</a:t>
            </a:r>
          </a:p>
          <a:p>
            <a:pPr marL="0" indent="0">
              <a:buNone/>
            </a:pP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9DEFC6-E63F-473A-9F22-0D8564376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717" y="4839755"/>
            <a:ext cx="2477261" cy="175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3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4B0F-529C-4495-B1CD-C17AB0D2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Try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3E698-A134-44DE-8442-5EF2034E7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SG" dirty="0"/>
              <a:t>Make your LED blink for 1 second every 1 second!</a:t>
            </a:r>
          </a:p>
          <a:p>
            <a:pPr marL="0" indent="0" algn="ctr">
              <a:buNone/>
            </a:pPr>
            <a:r>
              <a:rPr lang="en-SG" dirty="0"/>
              <a:t>Feel free to change the blink example code!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5569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5CA73-3695-4527-802C-32AF1FEF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en-SG" dirty="0"/>
              <a:t>Why is it useful?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1F9BE-D05B-4088-BEB2-FBAF9902D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92308" l="9764" r="89899">
                        <a14:foregroundMark x1="53535" y1="20710" x2="70034" y2="21302"/>
                        <a14:foregroundMark x1="84512" y1="21893" x2="85185" y2="21302"/>
                        <a14:foregroundMark x1="82492" y1="21302" x2="78114" y2="21302"/>
                        <a14:foregroundMark x1="42424" y1="17160" x2="41077" y2="20710"/>
                        <a14:foregroundMark x1="19192" y1="55621" x2="12795" y2="52663"/>
                        <a14:foregroundMark x1="69697" y1="47337" x2="75758" y2="47929"/>
                        <a14:foregroundMark x1="12795" y1="30769" x2="11448" y2="34320"/>
                        <a14:foregroundMark x1="39057" y1="18935" x2="39057" y2="18935"/>
                        <a14:foregroundMark x1="63973" y1="92308" x2="59933" y2="869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5272" y="2498283"/>
            <a:ext cx="2828925" cy="1609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E33FA3-83F6-4488-B0EA-F7972AADB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62" y="2193977"/>
            <a:ext cx="4244324" cy="238531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A56411-8B95-495F-9E0E-0995341081DD}"/>
              </a:ext>
            </a:extLst>
          </p:cNvPr>
          <p:cNvCxnSpPr/>
          <p:nvPr/>
        </p:nvCxnSpPr>
        <p:spPr>
          <a:xfrm>
            <a:off x="9650028" y="2908041"/>
            <a:ext cx="1189608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58669F-4D89-4353-AB52-F80E27747FB7}"/>
              </a:ext>
            </a:extLst>
          </p:cNvPr>
          <p:cNvCxnSpPr/>
          <p:nvPr/>
        </p:nvCxnSpPr>
        <p:spPr>
          <a:xfrm>
            <a:off x="9650028" y="3246872"/>
            <a:ext cx="1189608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3F5444-48F6-4C22-B4EC-4572097439A0}"/>
              </a:ext>
            </a:extLst>
          </p:cNvPr>
          <p:cNvCxnSpPr/>
          <p:nvPr/>
        </p:nvCxnSpPr>
        <p:spPr>
          <a:xfrm>
            <a:off x="9650028" y="3557591"/>
            <a:ext cx="1189608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CE6C0E-6177-4453-A750-6A0851437A96}"/>
              </a:ext>
            </a:extLst>
          </p:cNvPr>
          <p:cNvCxnSpPr/>
          <p:nvPr/>
        </p:nvCxnSpPr>
        <p:spPr>
          <a:xfrm>
            <a:off x="9650028" y="3841676"/>
            <a:ext cx="1189608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F85745-1ECC-4239-B29F-A0A7D2911D29}"/>
              </a:ext>
            </a:extLst>
          </p:cNvPr>
          <p:cNvCxnSpPr/>
          <p:nvPr/>
        </p:nvCxnSpPr>
        <p:spPr>
          <a:xfrm flipH="1">
            <a:off x="5592932" y="3471169"/>
            <a:ext cx="1091953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66CCFF8-FF8A-48EE-A194-7A65DEFDF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901" y="5240818"/>
            <a:ext cx="1476185" cy="9913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BE7CA-EF79-4C6C-97A1-37F053DC80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75" b="91146" l="5344" r="94275">
                        <a14:foregroundMark x1="12595" y1="33854" x2="16794" y2="32292"/>
                        <a14:foregroundMark x1="9542" y1="22917" x2="7634" y2="24479"/>
                        <a14:foregroundMark x1="12595" y1="81250" x2="34733" y2="80729"/>
                        <a14:foregroundMark x1="34733" y1="80729" x2="54580" y2="84375"/>
                        <a14:foregroundMark x1="54580" y1="84375" x2="73664" y2="81250"/>
                        <a14:foregroundMark x1="73664" y1="81250" x2="92748" y2="70313"/>
                        <a14:foregroundMark x1="92748" y1="70313" x2="87023" y2="16667"/>
                        <a14:foregroundMark x1="87023" y1="16667" x2="23664" y2="13021"/>
                        <a14:foregroundMark x1="19466" y1="15625" x2="23664" y2="14583"/>
                        <a14:foregroundMark x1="9542" y1="82292" x2="29008" y2="90625"/>
                        <a14:foregroundMark x1="29008" y1="90625" x2="41221" y2="91146"/>
                        <a14:foregroundMark x1="8779" y1="29688" x2="21756" y2="13542"/>
                        <a14:foregroundMark x1="5725" y1="28646" x2="10687" y2="35417"/>
                        <a14:foregroundMark x1="21374" y1="11458" x2="17176" y2="11979"/>
                        <a14:foregroundMark x1="22519" y1="9896" x2="19084" y2="9375"/>
                        <a14:foregroundMark x1="93511" y1="41146" x2="94275" y2="744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3662" y="5185729"/>
            <a:ext cx="1503067" cy="11014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5518BC-A5C8-4D33-9EDF-557C0E4A10FC}"/>
              </a:ext>
            </a:extLst>
          </p:cNvPr>
          <p:cNvSpPr txBox="1"/>
          <p:nvPr/>
        </p:nvSpPr>
        <p:spPr>
          <a:xfrm>
            <a:off x="6094412" y="5551805"/>
            <a:ext cx="71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53534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DB4A-7F75-4556-9403-AA44C178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programming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EA8AFF-B04B-486A-851E-1C6A49E5B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7" y="2109787"/>
            <a:ext cx="73247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73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D94E-F72B-490C-A7D1-86D10FA2C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8A9E3-D226-4DDE-ADDA-97DAF29DD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573612"/>
          </a:xfrm>
        </p:spPr>
        <p:txBody>
          <a:bodyPr/>
          <a:lstStyle/>
          <a:p>
            <a:pPr marL="0" indent="0" algn="ctr">
              <a:buNone/>
            </a:pP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() and analogRead()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53AAAB-360F-45A8-BCDF-1ADB14A4A60B}"/>
              </a:ext>
            </a:extLst>
          </p:cNvPr>
          <p:cNvSpPr txBox="1">
            <a:spLocks/>
          </p:cNvSpPr>
          <p:nvPr/>
        </p:nvSpPr>
        <p:spPr>
          <a:xfrm>
            <a:off x="1141412" y="3275859"/>
            <a:ext cx="4123047" cy="3355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>
              <a:buFontTx/>
              <a:buChar char="-"/>
            </a:pPr>
            <a:r>
              <a:rPr lang="en-SG" sz="18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>
              <a:buFontTx/>
              <a:buChar char="-"/>
            </a:pPr>
            <a:r>
              <a:rPr lang="en-SG" sz="1800" dirty="0">
                <a:latin typeface="Arial" panose="020B0604020202020204" pitchFamily="34" charset="0"/>
                <a:cs typeface="Arial" panose="020B0604020202020204" pitchFamily="34" charset="0"/>
              </a:rPr>
              <a:t>0 to 255 ()</a:t>
            </a:r>
          </a:p>
          <a:p>
            <a:pPr marL="0" indent="0"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SG" sz="1800" dirty="0">
                <a:latin typeface="Arial" panose="020B0604020202020204" pitchFamily="34" charset="0"/>
                <a:cs typeface="Arial" panose="020B0604020202020204" pitchFamily="34" charset="0"/>
              </a:rPr>
              <a:t>255 refers to 5v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9E4151-31A2-4DD1-A1D2-2CF83F283B6E}"/>
              </a:ext>
            </a:extLst>
          </p:cNvPr>
          <p:cNvSpPr/>
          <p:nvPr/>
        </p:nvSpPr>
        <p:spPr>
          <a:xfrm>
            <a:off x="1043758" y="3145652"/>
            <a:ext cx="3732428" cy="361617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5CA1F3-D610-456E-8C16-8E924A9BF320}"/>
              </a:ext>
            </a:extLst>
          </p:cNvPr>
          <p:cNvSpPr/>
          <p:nvPr/>
        </p:nvSpPr>
        <p:spPr>
          <a:xfrm>
            <a:off x="7075286" y="3058098"/>
            <a:ext cx="3972125" cy="37091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50D995-4CF8-47A6-83E4-767BEFA439BE}"/>
              </a:ext>
            </a:extLst>
          </p:cNvPr>
          <p:cNvSpPr txBox="1">
            <a:spLocks/>
          </p:cNvSpPr>
          <p:nvPr/>
        </p:nvSpPr>
        <p:spPr>
          <a:xfrm>
            <a:off x="7312872" y="3145652"/>
            <a:ext cx="4123047" cy="3355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analogRead()</a:t>
            </a:r>
          </a:p>
          <a:p>
            <a:pPr>
              <a:buFontTx/>
              <a:buChar char="-"/>
            </a:pPr>
            <a:r>
              <a:rPr lang="en-SG" sz="18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>
              <a:buFontTx/>
              <a:buChar char="-"/>
            </a:pPr>
            <a:r>
              <a:rPr lang="en-SG" sz="1800" dirty="0">
                <a:latin typeface="Arial" panose="020B0604020202020204" pitchFamily="34" charset="0"/>
                <a:cs typeface="Arial" panose="020B0604020202020204" pitchFamily="34" charset="0"/>
              </a:rPr>
              <a:t>Returns 0 to 1023</a:t>
            </a:r>
          </a:p>
          <a:p>
            <a:pPr>
              <a:buFontTx/>
              <a:buChar char="-"/>
            </a:pPr>
            <a:r>
              <a:rPr lang="en-SG" sz="1800" dirty="0">
                <a:latin typeface="Arial" panose="020B0604020202020204" pitchFamily="34" charset="0"/>
                <a:cs typeface="Arial" panose="020B0604020202020204" pitchFamily="34" charset="0"/>
              </a:rPr>
              <a:t>1023 refers to 5v</a:t>
            </a:r>
          </a:p>
          <a:p>
            <a:pPr marL="0" indent="0">
              <a:buNone/>
            </a:pP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B9AFB1-4A24-4D37-8702-4C08C611F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309" y="4979668"/>
            <a:ext cx="2676525" cy="1876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AA505D-A18F-433B-95EC-21E723A1B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28" y="5217793"/>
            <a:ext cx="27241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82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5DD4-CD81-45D9-AE98-92C44BB6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Component: potentiometer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326F7-F6F0-42EF-B736-6B1FB9F41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774" y="1911889"/>
            <a:ext cx="2495550" cy="4543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6FBE8-BE11-41E1-B7D5-595DC451E3AB}"/>
              </a:ext>
            </a:extLst>
          </p:cNvPr>
          <p:cNvSpPr txBox="1"/>
          <p:nvPr/>
        </p:nvSpPr>
        <p:spPr>
          <a:xfrm>
            <a:off x="5264458" y="1911889"/>
            <a:ext cx="4465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Physics quick course:</a:t>
            </a:r>
          </a:p>
          <a:p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Changes the resistance when the knob is turned! When it’s resistance is turned, the voltage output also changes!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348F3-97E2-4241-A579-A645A1881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1" b="91964" l="9756" r="89634">
                        <a14:foregroundMark x1="32927" y1="82143" x2="32317" y2="85714"/>
                        <a14:foregroundMark x1="42683" y1="84821" x2="42683" y2="87500"/>
                        <a14:foregroundMark x1="51220" y1="82143" x2="51829" y2="919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9606" y="4423635"/>
            <a:ext cx="2403625" cy="164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9CDA7D-F985-4139-B8C5-532DF341BF3B}"/>
              </a:ext>
            </a:extLst>
          </p:cNvPr>
          <p:cNvSpPr txBox="1"/>
          <p:nvPr/>
        </p:nvSpPr>
        <p:spPr>
          <a:xfrm>
            <a:off x="6826849" y="5874153"/>
            <a:ext cx="410562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5v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B473A4-BC96-4BAE-9250-826B97445570}"/>
              </a:ext>
            </a:extLst>
          </p:cNvPr>
          <p:cNvSpPr txBox="1"/>
          <p:nvPr/>
        </p:nvSpPr>
        <p:spPr>
          <a:xfrm>
            <a:off x="7407162" y="5840487"/>
            <a:ext cx="695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err="1"/>
              <a:t>Gnd</a:t>
            </a:r>
            <a:endParaRPr lang="en-SG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3EDA34-031A-4AD8-9450-FA88739FFAEC}"/>
              </a:ext>
            </a:extLst>
          </p:cNvPr>
          <p:cNvCxnSpPr/>
          <p:nvPr/>
        </p:nvCxnSpPr>
        <p:spPr>
          <a:xfrm>
            <a:off x="7275369" y="5817338"/>
            <a:ext cx="0" cy="49192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B5CB52-923C-401B-B4AF-14BBF671AF55}"/>
              </a:ext>
            </a:extLst>
          </p:cNvPr>
          <p:cNvSpPr txBox="1"/>
          <p:nvPr/>
        </p:nvSpPr>
        <p:spPr>
          <a:xfrm>
            <a:off x="6808427" y="6309261"/>
            <a:ext cx="119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err="1"/>
              <a:t>analogpin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87192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B20D-FB2D-4758-9B40-0AC4E6666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Try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9B8EA-50E3-46D0-9A24-04C9742C4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1883" y="1827433"/>
            <a:ext cx="9905999" cy="9565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Change a LED brightness when the knob of the potentiometer turns! Scales accordingly!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8EA715-BC2E-4ABD-8521-CC0D0DAF85B1}"/>
              </a:ext>
            </a:extLst>
          </p:cNvPr>
          <p:cNvSpPr txBox="1">
            <a:spLocks/>
          </p:cNvSpPr>
          <p:nvPr/>
        </p:nvSpPr>
        <p:spPr>
          <a:xfrm>
            <a:off x="1291883" y="2783992"/>
            <a:ext cx="9905999" cy="3720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To – Do:</a:t>
            </a:r>
          </a:p>
          <a:p>
            <a:pPr>
              <a:buFontTx/>
              <a:buChar char="-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Attach potentiometer to 5v,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Gnd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and an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analogpin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Attach LED to a PWM pin and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Gnd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to set OUTPUT and INPUT</a:t>
            </a:r>
          </a:p>
          <a:p>
            <a:pPr>
              <a:buFontTx/>
              <a:buChar char="-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Read voltage from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analogpin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Output it to PWM pin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190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88F4-669D-4D92-A972-8BE744340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Try this!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023B5-2BE1-41E0-BF9E-51275BFF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82" y="2678875"/>
            <a:ext cx="2733675" cy="2333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81C5B5-8C4A-4409-860C-28CC11309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683" y="2097088"/>
            <a:ext cx="7102739" cy="341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658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95B9-184B-44C9-A64F-173417F7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Omg, why </a:t>
            </a:r>
            <a:r>
              <a:rPr lang="en-SG" dirty="0" err="1"/>
              <a:t>pwm</a:t>
            </a:r>
            <a:r>
              <a:rPr lang="en-SG" dirty="0"/>
              <a:t> and not </a:t>
            </a:r>
            <a:r>
              <a:rPr lang="en-SG" dirty="0" err="1"/>
              <a:t>analog</a:t>
            </a:r>
            <a:r>
              <a:rPr lang="en-SG" dirty="0"/>
              <a:t>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DE9D64-7AD1-4034-9BE0-6C0FD42C7C7F}"/>
              </a:ext>
            </a:extLst>
          </p:cNvPr>
          <p:cNvSpPr txBox="1">
            <a:spLocks/>
          </p:cNvSpPr>
          <p:nvPr/>
        </p:nvSpPr>
        <p:spPr>
          <a:xfrm>
            <a:off x="1338182" y="2097089"/>
            <a:ext cx="9905999" cy="1051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LED works on threshold voltage, it needs a minimum of 2 volts to light up.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CDA7B-DF06-4500-94BA-D9F56CE1F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109" y="3283356"/>
            <a:ext cx="6657485" cy="2697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CE8335-365F-4CBE-9533-A2A36D3B4D0A}"/>
              </a:ext>
            </a:extLst>
          </p:cNvPr>
          <p:cNvSpPr txBox="1"/>
          <p:nvPr/>
        </p:nvSpPr>
        <p:spPr>
          <a:xfrm>
            <a:off x="2695423" y="3719313"/>
            <a:ext cx="453707" cy="3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3"/>
                </a:solidFill>
              </a:rPr>
              <a:t>5V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8ACA2-7D2A-45B6-82A8-97EBCF583B80}"/>
              </a:ext>
            </a:extLst>
          </p:cNvPr>
          <p:cNvSpPr txBox="1"/>
          <p:nvPr/>
        </p:nvSpPr>
        <p:spPr>
          <a:xfrm>
            <a:off x="2695423" y="5114587"/>
            <a:ext cx="453707" cy="3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3"/>
                </a:solidFill>
              </a:rPr>
              <a:t>0V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88E94C-F9DA-411C-86D4-83CA0D35DFF8}"/>
              </a:ext>
            </a:extLst>
          </p:cNvPr>
          <p:cNvSpPr txBox="1"/>
          <p:nvPr/>
        </p:nvSpPr>
        <p:spPr>
          <a:xfrm>
            <a:off x="2442259" y="4447374"/>
            <a:ext cx="748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3"/>
                </a:solidFill>
              </a:rPr>
              <a:t>2.5V</a:t>
            </a:r>
          </a:p>
        </p:txBody>
      </p:sp>
    </p:spTree>
    <p:extLst>
      <p:ext uri="{BB962C8B-B14F-4D97-AF65-F5344CB8AC3E}">
        <p14:creationId xmlns:p14="http://schemas.microsoft.com/office/powerpoint/2010/main" val="2819021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010B4-EF48-4B5C-B8C9-A17A53A94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31C4B-926C-4532-92C7-CA1E9D737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563161"/>
          </a:xfrm>
        </p:spPr>
        <p:txBody>
          <a:bodyPr/>
          <a:lstStyle/>
          <a:p>
            <a:pPr marL="0" indent="0" algn="ctr">
              <a:buNone/>
            </a:pPr>
            <a:r>
              <a:rPr lang="en-SG" u="sng" dirty="0"/>
              <a:t>If , else if and else statements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1E4937-8BF7-4E84-BEE8-1A381CF6B581}"/>
              </a:ext>
            </a:extLst>
          </p:cNvPr>
          <p:cNvSpPr txBox="1">
            <a:spLocks/>
          </p:cNvSpPr>
          <p:nvPr/>
        </p:nvSpPr>
        <p:spPr>
          <a:xfrm>
            <a:off x="1141412" y="3368233"/>
            <a:ext cx="9905999" cy="2951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dirty="0"/>
              <a:t>If : Check if a condition is true. If it is true, executes the following code and break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SG" dirty="0"/>
              <a:t>Else if : Checks the next condition when the previous statement fails. If it is true, execute the following code and break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SG" dirty="0"/>
              <a:t>Else : When all other statements fail, execute the following code and break</a:t>
            </a:r>
          </a:p>
        </p:txBody>
      </p:sp>
    </p:spTree>
    <p:extLst>
      <p:ext uri="{BB962C8B-B14F-4D97-AF65-F5344CB8AC3E}">
        <p14:creationId xmlns:p14="http://schemas.microsoft.com/office/powerpoint/2010/main" val="1573130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0566-9B59-46CA-AA1F-1B5DA5B6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2DD9A-2720-422C-992B-F8F05F3EA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93" y="2861479"/>
            <a:ext cx="5562600" cy="2686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20F2A8-FC9C-4814-BDD2-E64AF5F7A234}"/>
              </a:ext>
            </a:extLst>
          </p:cNvPr>
          <p:cNvSpPr/>
          <p:nvPr/>
        </p:nvSpPr>
        <p:spPr>
          <a:xfrm>
            <a:off x="1763693" y="3238018"/>
            <a:ext cx="5562600" cy="1932972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52F4BBB-42B0-4512-9088-C8205EF4ADD2}"/>
              </a:ext>
            </a:extLst>
          </p:cNvPr>
          <p:cNvSpPr/>
          <p:nvPr/>
        </p:nvSpPr>
        <p:spPr>
          <a:xfrm>
            <a:off x="7674015" y="3238018"/>
            <a:ext cx="544010" cy="1932972"/>
          </a:xfrm>
          <a:prstGeom prst="rightBrac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E0146-6E66-443E-9F88-784F7240C032}"/>
              </a:ext>
            </a:extLst>
          </p:cNvPr>
          <p:cNvSpPr txBox="1"/>
          <p:nvPr/>
        </p:nvSpPr>
        <p:spPr>
          <a:xfrm>
            <a:off x="8565747" y="2869873"/>
            <a:ext cx="27084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Your potentiometer reads from 0 to 1023.</a:t>
            </a:r>
          </a:p>
          <a:p>
            <a:endParaRPr lang="en-SG" sz="2400" dirty="0"/>
          </a:p>
          <a:p>
            <a:r>
              <a:rPr lang="en-SG" sz="2400" dirty="0"/>
              <a:t>This is essentially checking what your potentiometer have and printing the corresponding message.</a:t>
            </a:r>
          </a:p>
        </p:txBody>
      </p:sp>
    </p:spTree>
    <p:extLst>
      <p:ext uri="{BB962C8B-B14F-4D97-AF65-F5344CB8AC3E}">
        <p14:creationId xmlns:p14="http://schemas.microsoft.com/office/powerpoint/2010/main" val="1475452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15C6-A900-45FD-B467-7A8C6CB1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Try this out!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25AEB-6F30-455A-BB4E-11B2F2459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712" y="2097088"/>
            <a:ext cx="5867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80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EE69-7DEA-4C5F-A7FF-D890A7ACF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6EDD3-832D-421B-A809-4D9440717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9938" y="2097088"/>
            <a:ext cx="2168947" cy="713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3200" b="1" dirty="0">
                <a:latin typeface="Arial" panose="020B0604020202020204" pitchFamily="34" charset="0"/>
                <a:cs typeface="Arial" panose="020B0604020202020204" pitchFamily="34" charset="0"/>
              </a:rPr>
              <a:t>FOR loop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93883D-08BD-4F65-BCF1-F519CFCEA227}"/>
              </a:ext>
            </a:extLst>
          </p:cNvPr>
          <p:cNvSpPr txBox="1">
            <a:spLocks/>
          </p:cNvSpPr>
          <p:nvPr/>
        </p:nvSpPr>
        <p:spPr>
          <a:xfrm>
            <a:off x="497712" y="2986384"/>
            <a:ext cx="11609407" cy="1178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Essentially a loop that breaks when it hits a criteria! It follows the convention below!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S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Initialise counter variable ; set variable criteria, change counter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86A47-E10E-426B-8B8B-7663E067C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656" y="4478483"/>
            <a:ext cx="6652901" cy="191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1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71E5-22C3-4472-8B13-B30E3DC28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Electronics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F9808-988A-4F88-ADFD-D0F734D4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387" y="3582972"/>
            <a:ext cx="5734050" cy="200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6FBC8-69B9-49F6-BCE6-B756EA1024EA}"/>
              </a:ext>
            </a:extLst>
          </p:cNvPr>
          <p:cNvSpPr txBox="1"/>
          <p:nvPr/>
        </p:nvSpPr>
        <p:spPr>
          <a:xfrm>
            <a:off x="4536490" y="2578420"/>
            <a:ext cx="2574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1) Breadboard</a:t>
            </a:r>
          </a:p>
        </p:txBody>
      </p:sp>
    </p:spTree>
    <p:extLst>
      <p:ext uri="{BB962C8B-B14F-4D97-AF65-F5344CB8AC3E}">
        <p14:creationId xmlns:p14="http://schemas.microsoft.com/office/powerpoint/2010/main" val="1530867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A78F-4F8D-4D6D-95E3-ECF0EF19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Try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4F018-0A53-49F4-B6B5-809BA5FC9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Using For loop, make the LED brightness increase to maximum then decrease. Repeat it forever!</a:t>
            </a:r>
          </a:p>
          <a:p>
            <a:endParaRPr lang="en-SG" dirty="0"/>
          </a:p>
          <a:p>
            <a:pPr marL="0" indent="0">
              <a:buNone/>
            </a:pPr>
            <a:r>
              <a:rPr lang="en-SG" dirty="0"/>
              <a:t>To-Do:</a:t>
            </a:r>
          </a:p>
          <a:p>
            <a:pPr>
              <a:buFontTx/>
              <a:buChar char="-"/>
            </a:pPr>
            <a:r>
              <a:rPr lang="en-SG" dirty="0"/>
              <a:t>Set </a:t>
            </a:r>
            <a:r>
              <a:rPr lang="en-SG" dirty="0" err="1"/>
              <a:t>pinMode</a:t>
            </a:r>
            <a:endParaRPr lang="en-SG" dirty="0"/>
          </a:p>
          <a:p>
            <a:pPr>
              <a:buFontTx/>
              <a:buChar char="-"/>
            </a:pPr>
            <a:r>
              <a:rPr lang="en-SG" dirty="0"/>
              <a:t>For </a:t>
            </a:r>
            <a:r>
              <a:rPr lang="en-SG" dirty="0" err="1"/>
              <a:t>FOR</a:t>
            </a:r>
            <a:r>
              <a:rPr lang="en-SG" dirty="0"/>
              <a:t> loop to give the value to the LED</a:t>
            </a:r>
          </a:p>
        </p:txBody>
      </p:sp>
    </p:spTree>
    <p:extLst>
      <p:ext uri="{BB962C8B-B14F-4D97-AF65-F5344CB8AC3E}">
        <p14:creationId xmlns:p14="http://schemas.microsoft.com/office/powerpoint/2010/main" val="6446889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BD19-BE33-425A-B154-F4A66F19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Try this!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348B8-F962-40A4-8D5E-293A8279A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965" y="1958191"/>
            <a:ext cx="4292061" cy="43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027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C23BD-AC78-4158-B344-CA65841D7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BEE4D-9124-4ED1-9BEC-ED0B1EDD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76593"/>
          </a:xfrm>
        </p:spPr>
        <p:txBody>
          <a:bodyPr/>
          <a:lstStyle/>
          <a:p>
            <a:pPr marL="0" indent="0" algn="ctr">
              <a:buNone/>
            </a:pPr>
            <a:r>
              <a:rPr lang="en-SG" dirty="0"/>
              <a:t>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E4DCF8-D176-45F8-825D-BD51A39C5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255115"/>
              </p:ext>
            </p:extLst>
          </p:nvPr>
        </p:nvGraphicFramePr>
        <p:xfrm>
          <a:off x="2030411" y="2853266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1760551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54152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Symbols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74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74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More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549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==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Equivalent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64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Not equivalent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93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Increment by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9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Decrease by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757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617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824FA-4E38-486F-A690-BF573A54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79621"/>
            <a:ext cx="9905998" cy="1478570"/>
          </a:xfrm>
        </p:spPr>
        <p:txBody>
          <a:bodyPr/>
          <a:lstStyle/>
          <a:p>
            <a:pPr algn="ctr"/>
            <a:r>
              <a:rPr lang="en-SG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1253F-E10B-419B-9337-A62838A45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7946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SG" sz="3200" dirty="0">
                <a:latin typeface="Arial" panose="020B0604020202020204" pitchFamily="34" charset="0"/>
                <a:cs typeface="Arial" panose="020B0604020202020204" pitchFamily="34" charset="0"/>
              </a:rPr>
              <a:t>Electronics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C3F97-8669-447D-8A29-8C874183A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4" y="3474334"/>
            <a:ext cx="4076238" cy="1421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B4382-007A-4B6A-BF29-2D25957B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571" y="3335438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7E25F-7082-4ED5-9D06-9984D24C7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398" y="3694918"/>
            <a:ext cx="3265117" cy="31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8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34DB-55CE-419D-84D9-6A680932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1CAAE-CA07-466B-ACE4-AA4CF0D84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SG" sz="3200" dirty="0"/>
              <a:t>Troubleshooting</a:t>
            </a:r>
          </a:p>
          <a:p>
            <a:pPr marL="0" indent="0">
              <a:buNone/>
            </a:pPr>
            <a:endParaRPr lang="en-SG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7D38C-4F9A-4339-80A1-ABB7CACA7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300" y="3356488"/>
            <a:ext cx="4315083" cy="16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80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34DB-55CE-419D-84D9-6A680932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1CAAE-CA07-466B-ACE4-AA4CF0D84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SG" sz="3200" dirty="0"/>
              <a:t>Programming</a:t>
            </a:r>
          </a:p>
          <a:p>
            <a:pPr marL="0" indent="0">
              <a:buNone/>
            </a:pPr>
            <a:endParaRPr lang="en-S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A034E-F8B5-4CB2-96B5-B4FCFE906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228" y="3017375"/>
            <a:ext cx="4104566" cy="331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8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34DB-55CE-419D-84D9-6A680932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1CAAE-CA07-466B-ACE4-AA4CF0D84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SG" sz="3200" dirty="0"/>
              <a:t>Components</a:t>
            </a:r>
          </a:p>
          <a:p>
            <a:pPr marL="0" indent="0">
              <a:buNone/>
            </a:pPr>
            <a:endParaRPr lang="en-SG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21F9D-AA1C-43D4-98C2-EBCC8BF7A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91" y="3385180"/>
            <a:ext cx="2615941" cy="1212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98D2F-8BD2-4320-9291-4F27CBB60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16" y="3234710"/>
            <a:ext cx="2257062" cy="2257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B30B4-C752-4DD5-BBBA-F7F192AA8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313" y="3385180"/>
            <a:ext cx="1597569" cy="290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282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D65B-E499-4BBC-B2E8-73B88E5E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B1526-4F60-4FB8-BC9A-3503FBDA1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SG" sz="3200" dirty="0">
                <a:latin typeface="Arial" panose="020B0604020202020204" pitchFamily="34" charset="0"/>
                <a:cs typeface="Arial" panose="020B0604020202020204" pitchFamily="34" charset="0"/>
              </a:rPr>
              <a:t>Hope you guys enjoy and learnt something today!</a:t>
            </a:r>
          </a:p>
          <a:p>
            <a:pPr marL="0" indent="0" algn="ctr">
              <a:buNone/>
            </a:pPr>
            <a:r>
              <a:rPr lang="en-SG" sz="3200" dirty="0">
                <a:latin typeface="Arial" panose="020B0604020202020204" pitchFamily="34" charset="0"/>
                <a:cs typeface="Arial" panose="020B0604020202020204" pitchFamily="34" charset="0"/>
              </a:rPr>
              <a:t>Please keep all the kits and return to us!</a:t>
            </a:r>
          </a:p>
          <a:p>
            <a:pPr marL="0" indent="0" algn="ctr">
              <a:buNone/>
            </a:pPr>
            <a:r>
              <a:rPr lang="en-SG" sz="3200" dirty="0">
                <a:latin typeface="Arial" panose="020B0604020202020204" pitchFamily="34" charset="0"/>
                <a:cs typeface="Arial" panose="020B0604020202020204" pitchFamily="34" charset="0"/>
              </a:rPr>
              <a:t>We are doing Arduino games next session!</a:t>
            </a:r>
          </a:p>
          <a:p>
            <a:pPr marL="0" indent="0" algn="ctr">
              <a:buNone/>
            </a:pPr>
            <a:r>
              <a:rPr lang="en-SG" sz="3500" b="1" dirty="0">
                <a:hlinkClick r:id="rId2"/>
              </a:rPr>
              <a:t>https://tinyurl.com/IEEEarduinoWS</a:t>
            </a:r>
            <a:endParaRPr lang="en-SG" sz="3500" b="1" dirty="0"/>
          </a:p>
          <a:p>
            <a:pPr marL="0" indent="0" algn="ctr">
              <a:buNone/>
            </a:pPr>
            <a:r>
              <a:rPr lang="en-SG" sz="3200" b="1" dirty="0">
                <a:latin typeface="Arial" panose="020B0604020202020204" pitchFamily="34" charset="0"/>
                <a:cs typeface="Arial" panose="020B0604020202020204" pitchFamily="34" charset="0"/>
              </a:rPr>
              <a:t>Supper anyone</a:t>
            </a:r>
            <a:r>
              <a:rPr lang="en-SG" sz="3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7096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1417B-571B-489B-B2DB-F20FBF319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Electronics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55126-6770-4901-9D88-00FA7A274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429" y="2944291"/>
            <a:ext cx="2143125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23C447-0B50-451E-8111-441BC1666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849" y="2944291"/>
            <a:ext cx="2143125" cy="2143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47EAF4-782F-45BB-8EF8-7FFE02DB5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610" y="2944291"/>
            <a:ext cx="2143125" cy="2143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AC052E-EA8C-47C3-B48A-A05E6512B78F}"/>
              </a:ext>
            </a:extLst>
          </p:cNvPr>
          <p:cNvSpPr txBox="1"/>
          <p:nvPr/>
        </p:nvSpPr>
        <p:spPr>
          <a:xfrm>
            <a:off x="5022849" y="2097088"/>
            <a:ext cx="213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2) Jumper Wires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D73201-0EC2-4332-8A1A-6ED6833FE274}"/>
              </a:ext>
            </a:extLst>
          </p:cNvPr>
          <p:cNvSpPr/>
          <p:nvPr/>
        </p:nvSpPr>
        <p:spPr>
          <a:xfrm>
            <a:off x="2903337" y="3142694"/>
            <a:ext cx="656948" cy="719091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35F6C5-842B-4642-8618-D269D9293E49}"/>
              </a:ext>
            </a:extLst>
          </p:cNvPr>
          <p:cNvSpPr/>
          <p:nvPr/>
        </p:nvSpPr>
        <p:spPr>
          <a:xfrm>
            <a:off x="2601835" y="4349442"/>
            <a:ext cx="656948" cy="719091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331F7A-5ED9-4589-823B-FCBCCC7259F8}"/>
              </a:ext>
            </a:extLst>
          </p:cNvPr>
          <p:cNvSpPr/>
          <p:nvPr/>
        </p:nvSpPr>
        <p:spPr>
          <a:xfrm>
            <a:off x="6538627" y="3216112"/>
            <a:ext cx="656948" cy="719091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F2EC83-DF87-48F5-98A8-C935D26FCB8F}"/>
              </a:ext>
            </a:extLst>
          </p:cNvPr>
          <p:cNvSpPr/>
          <p:nvPr/>
        </p:nvSpPr>
        <p:spPr>
          <a:xfrm>
            <a:off x="6485387" y="4151764"/>
            <a:ext cx="656948" cy="719091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9AB035-C281-4BFD-8EDD-8FA49D7477FD}"/>
              </a:ext>
            </a:extLst>
          </p:cNvPr>
          <p:cNvSpPr/>
          <p:nvPr/>
        </p:nvSpPr>
        <p:spPr>
          <a:xfrm>
            <a:off x="10066700" y="4015853"/>
            <a:ext cx="1104997" cy="1169887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5DACC69-5ED4-4BFC-B5AA-B1759B2843F6}"/>
              </a:ext>
            </a:extLst>
          </p:cNvPr>
          <p:cNvSpPr/>
          <p:nvPr/>
        </p:nvSpPr>
        <p:spPr>
          <a:xfrm>
            <a:off x="8606648" y="2863798"/>
            <a:ext cx="1238688" cy="1152055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884AE5-E6F1-4EFD-8902-7308A6467971}"/>
              </a:ext>
            </a:extLst>
          </p:cNvPr>
          <p:cNvSpPr txBox="1"/>
          <p:nvPr/>
        </p:nvSpPr>
        <p:spPr>
          <a:xfrm>
            <a:off x="1420766" y="5375018"/>
            <a:ext cx="213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Male-Male Wire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302F56-604D-47C1-8C70-930E54CB351D}"/>
              </a:ext>
            </a:extLst>
          </p:cNvPr>
          <p:cNvSpPr txBox="1"/>
          <p:nvPr/>
        </p:nvSpPr>
        <p:spPr>
          <a:xfrm>
            <a:off x="4856504" y="5361290"/>
            <a:ext cx="24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Male-Female Wire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1CD605-BB03-4303-A1EA-6DA1963BDD18}"/>
              </a:ext>
            </a:extLst>
          </p:cNvPr>
          <p:cNvSpPr txBox="1"/>
          <p:nvPr/>
        </p:nvSpPr>
        <p:spPr>
          <a:xfrm>
            <a:off x="8624931" y="5379046"/>
            <a:ext cx="2791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Female-Female Wire</a:t>
            </a:r>
          </a:p>
        </p:txBody>
      </p:sp>
    </p:spTree>
    <p:extLst>
      <p:ext uri="{BB962C8B-B14F-4D97-AF65-F5344CB8AC3E}">
        <p14:creationId xmlns:p14="http://schemas.microsoft.com/office/powerpoint/2010/main" val="352083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6AC75-CB81-4795-A81B-09653E1C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Electronics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A3E1E-84FF-4898-A79E-E2B51805F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637" y="1642369"/>
            <a:ext cx="5735357" cy="55561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DB9955C-12AA-4853-A172-E1840560A61C}"/>
              </a:ext>
            </a:extLst>
          </p:cNvPr>
          <p:cNvSpPr/>
          <p:nvPr/>
        </p:nvSpPr>
        <p:spPr>
          <a:xfrm>
            <a:off x="5362452" y="2650421"/>
            <a:ext cx="558954" cy="470518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5107A2-3628-461C-A56A-A7F2A92E0BF4}"/>
              </a:ext>
            </a:extLst>
          </p:cNvPr>
          <p:cNvCxnSpPr>
            <a:cxnSpLocks/>
          </p:cNvCxnSpPr>
          <p:nvPr/>
        </p:nvCxnSpPr>
        <p:spPr>
          <a:xfrm flipV="1">
            <a:off x="5921406" y="2772385"/>
            <a:ext cx="2993733" cy="91537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AC272E-1A87-4705-8B37-98B3FB92FAAC}"/>
              </a:ext>
            </a:extLst>
          </p:cNvPr>
          <p:cNvSpPr txBox="1"/>
          <p:nvPr/>
        </p:nvSpPr>
        <p:spPr>
          <a:xfrm>
            <a:off x="9074598" y="2172220"/>
            <a:ext cx="1930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“~” Sign refer to PWM</a:t>
            </a:r>
          </a:p>
        </p:txBody>
      </p:sp>
    </p:spTree>
    <p:extLst>
      <p:ext uri="{BB962C8B-B14F-4D97-AF65-F5344CB8AC3E}">
        <p14:creationId xmlns:p14="http://schemas.microsoft.com/office/powerpoint/2010/main" val="3384183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68EF-96C5-40EA-9FFC-38AF9BB1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Electronics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F8780-24F1-480D-BA2D-BFEE70D45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8513" y="2205098"/>
            <a:ext cx="2471798" cy="591367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Digital VS Analog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E61E8-9AB2-4DFD-BCEE-553E2FD08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88" y="3776114"/>
            <a:ext cx="3590925" cy="1276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F4AC19-9C68-45ED-95C2-DFA240B70C6A}"/>
              </a:ext>
            </a:extLst>
          </p:cNvPr>
          <p:cNvSpPr txBox="1"/>
          <p:nvPr/>
        </p:nvSpPr>
        <p:spPr>
          <a:xfrm>
            <a:off x="2454002" y="3250404"/>
            <a:ext cx="96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Digital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48FB1-E96E-43C8-9FC0-991E35C99DA5}"/>
              </a:ext>
            </a:extLst>
          </p:cNvPr>
          <p:cNvSpPr txBox="1"/>
          <p:nvPr/>
        </p:nvSpPr>
        <p:spPr>
          <a:xfrm>
            <a:off x="1842923" y="5156494"/>
            <a:ext cx="2658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1 or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Non-continuous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5F2E39-B81D-499B-8904-A3924DD68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332" y="3776114"/>
            <a:ext cx="3065441" cy="1281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2D2A72-0EF3-4103-8BFE-9AE6E913C240}"/>
              </a:ext>
            </a:extLst>
          </p:cNvPr>
          <p:cNvSpPr txBox="1"/>
          <p:nvPr/>
        </p:nvSpPr>
        <p:spPr>
          <a:xfrm>
            <a:off x="8422461" y="3250404"/>
            <a:ext cx="1023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Analog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5A6404-65AE-49DC-8459-922CC7D00F44}"/>
              </a:ext>
            </a:extLst>
          </p:cNvPr>
          <p:cNvSpPr txBox="1"/>
          <p:nvPr/>
        </p:nvSpPr>
        <p:spPr>
          <a:xfrm>
            <a:off x="7808717" y="5134036"/>
            <a:ext cx="2658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Max to Minimum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Continuous</a:t>
            </a:r>
          </a:p>
        </p:txBody>
      </p:sp>
    </p:spTree>
    <p:extLst>
      <p:ext uri="{BB962C8B-B14F-4D97-AF65-F5344CB8AC3E}">
        <p14:creationId xmlns:p14="http://schemas.microsoft.com/office/powerpoint/2010/main" val="413891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9B7A-0AD5-4A9B-B9F9-7EE07A9D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Electronics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B5013-5A5E-4A62-90DF-EE289E4EF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8399" y="2097088"/>
            <a:ext cx="4052025" cy="546979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Pulse-Width Modulation (PWM)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9B3D1D-A14C-4BF0-8FE4-340EC250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561" y="2789031"/>
            <a:ext cx="7294934" cy="26672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ACCB85-C529-4623-90EE-9A334C838F5B}"/>
              </a:ext>
            </a:extLst>
          </p:cNvPr>
          <p:cNvSpPr txBox="1"/>
          <p:nvPr/>
        </p:nvSpPr>
        <p:spPr>
          <a:xfrm>
            <a:off x="3824350" y="5748075"/>
            <a:ext cx="454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Trick the system through frequency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49D97-B452-4164-A4D2-1263700FFB99}"/>
              </a:ext>
            </a:extLst>
          </p:cNvPr>
          <p:cNvSpPr txBox="1"/>
          <p:nvPr/>
        </p:nvSpPr>
        <p:spPr>
          <a:xfrm>
            <a:off x="2083412" y="3417903"/>
            <a:ext cx="49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3"/>
                </a:solidFill>
              </a:rPr>
              <a:t>5V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4182BE-2F70-488A-A598-4F320FCC3876}"/>
              </a:ext>
            </a:extLst>
          </p:cNvPr>
          <p:cNvSpPr txBox="1"/>
          <p:nvPr/>
        </p:nvSpPr>
        <p:spPr>
          <a:xfrm>
            <a:off x="2083412" y="4813177"/>
            <a:ext cx="49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3"/>
                </a:solidFill>
              </a:rPr>
              <a:t>0V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E773C-EECF-4D9D-A101-1C1C81361785}"/>
              </a:ext>
            </a:extLst>
          </p:cNvPr>
          <p:cNvSpPr txBox="1"/>
          <p:nvPr/>
        </p:nvSpPr>
        <p:spPr>
          <a:xfrm>
            <a:off x="1953088" y="4135472"/>
            <a:ext cx="62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3"/>
                </a:solidFill>
              </a:rPr>
              <a:t>2.5V</a:t>
            </a:r>
          </a:p>
        </p:txBody>
      </p:sp>
    </p:spTree>
    <p:extLst>
      <p:ext uri="{BB962C8B-B14F-4D97-AF65-F5344CB8AC3E}">
        <p14:creationId xmlns:p14="http://schemas.microsoft.com/office/powerpoint/2010/main" val="1580763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357</TotalTime>
  <Words>1121</Words>
  <Application>Microsoft Office PowerPoint</Application>
  <PresentationFormat>Widescreen</PresentationFormat>
  <Paragraphs>283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Trebuchet MS</vt:lpstr>
      <vt:lpstr>Tw Cen MT</vt:lpstr>
      <vt:lpstr>Wingdings</vt:lpstr>
      <vt:lpstr>Circuit</vt:lpstr>
      <vt:lpstr>SUTD IEEE Arduino workshop</vt:lpstr>
      <vt:lpstr>Overview of workshop</vt:lpstr>
      <vt:lpstr>What is an Arduino?</vt:lpstr>
      <vt:lpstr>Why is it useful?</vt:lpstr>
      <vt:lpstr>Electronics</vt:lpstr>
      <vt:lpstr>Electronics</vt:lpstr>
      <vt:lpstr>Electronics</vt:lpstr>
      <vt:lpstr>Electronics</vt:lpstr>
      <vt:lpstr>Electronics</vt:lpstr>
      <vt:lpstr>Electronics</vt:lpstr>
      <vt:lpstr>Component: LED</vt:lpstr>
      <vt:lpstr>Try it out!</vt:lpstr>
      <vt:lpstr>Quick physics</vt:lpstr>
      <vt:lpstr>Component: Button</vt:lpstr>
      <vt:lpstr>Try it out!</vt:lpstr>
      <vt:lpstr>Try it out!</vt:lpstr>
      <vt:lpstr>Troubleshooting</vt:lpstr>
      <vt:lpstr>Troubleshooting</vt:lpstr>
      <vt:lpstr>Troubleshooting</vt:lpstr>
      <vt:lpstr>Troubleshooting</vt:lpstr>
      <vt:lpstr>Troubleshooting</vt:lpstr>
      <vt:lpstr>troubleshooting</vt:lpstr>
      <vt:lpstr>troubleshooting</vt:lpstr>
      <vt:lpstr>Programming</vt:lpstr>
      <vt:lpstr>Try this!</vt:lpstr>
      <vt:lpstr>programming</vt:lpstr>
      <vt:lpstr>programming</vt:lpstr>
      <vt:lpstr>programming</vt:lpstr>
      <vt:lpstr>programming</vt:lpstr>
      <vt:lpstr>programming</vt:lpstr>
      <vt:lpstr>programming</vt:lpstr>
      <vt:lpstr>programming</vt:lpstr>
      <vt:lpstr>programming</vt:lpstr>
      <vt:lpstr>programming</vt:lpstr>
      <vt:lpstr>programming</vt:lpstr>
      <vt:lpstr>Try this! Hello world example!</vt:lpstr>
      <vt:lpstr>programming</vt:lpstr>
      <vt:lpstr>programming</vt:lpstr>
      <vt:lpstr>Try this!</vt:lpstr>
      <vt:lpstr>programming</vt:lpstr>
      <vt:lpstr>programming</vt:lpstr>
      <vt:lpstr>Component: potentiometer</vt:lpstr>
      <vt:lpstr>Try this!</vt:lpstr>
      <vt:lpstr>Try this!</vt:lpstr>
      <vt:lpstr>Omg, why pwm and not analog?</vt:lpstr>
      <vt:lpstr>programming</vt:lpstr>
      <vt:lpstr>programming</vt:lpstr>
      <vt:lpstr>Try this out!</vt:lpstr>
      <vt:lpstr>programming</vt:lpstr>
      <vt:lpstr>Try this!</vt:lpstr>
      <vt:lpstr>Try this!</vt:lpstr>
      <vt:lpstr>programming</vt:lpstr>
      <vt:lpstr>summary</vt:lpstr>
      <vt:lpstr>summary</vt:lpstr>
      <vt:lpstr>summary</vt:lpstr>
      <vt:lpstr>summary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 - Ong Xiang Qian</dc:creator>
  <cp:lastModifiedBy>Abhimanyu Arora</cp:lastModifiedBy>
  <cp:revision>150</cp:revision>
  <dcterms:created xsi:type="dcterms:W3CDTF">2018-05-22T07:55:48Z</dcterms:created>
  <dcterms:modified xsi:type="dcterms:W3CDTF">2018-10-22T00:54:14Z</dcterms:modified>
</cp:coreProperties>
</file>